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9" r:id="rId3"/>
    <p:sldId id="270" r:id="rId4"/>
    <p:sldId id="275" r:id="rId5"/>
    <p:sldId id="283" r:id="rId6"/>
    <p:sldId id="268" r:id="rId7"/>
    <p:sldId id="272" r:id="rId8"/>
    <p:sldId id="273" r:id="rId9"/>
    <p:sldId id="282" r:id="rId10"/>
    <p:sldId id="274" r:id="rId11"/>
    <p:sldId id="276" r:id="rId12"/>
    <p:sldId id="280" r:id="rId13"/>
    <p:sldId id="278" r:id="rId14"/>
    <p:sldId id="279" r:id="rId15"/>
    <p:sldId id="281" r:id="rId16"/>
    <p:sldId id="26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svg>
</file>

<file path=ppt/media/image13.jpeg>
</file>

<file path=ppt/media/image14.jpeg>
</file>

<file path=ppt/media/image15.jpeg>
</file>

<file path=ppt/media/image16.jpeg>
</file>

<file path=ppt/media/image17.jpeg>
</file>

<file path=ppt/media/image18.png>
</file>

<file path=ppt/media/image19.svg>
</file>

<file path=ppt/media/image2.png>
</file>

<file path=ppt/media/image3.jpeg>
</file>

<file path=ppt/media/image4.jpe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09113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131264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84550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87400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66737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82166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9233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59084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22061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44711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22074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2/16/2025</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6191878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327660"/>
            <a:ext cx="11529646" cy="620268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8" name="Group 8"/>
          <p:cNvGrpSpPr/>
          <p:nvPr/>
        </p:nvGrpSpPr>
        <p:grpSpPr>
          <a:xfrm>
            <a:off x="7066746" y="327659"/>
            <a:ext cx="4794077" cy="6202681"/>
            <a:chOff x="0" y="0"/>
            <a:chExt cx="1114092" cy="1315028"/>
          </a:xfrm>
        </p:grpSpPr>
        <p:sp>
          <p:nvSpPr>
            <p:cNvPr id="9" name="Freeform 9"/>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38582" r="-38582"/>
              </a:stretch>
            </a:blipFill>
          </p:spPr>
        </p:sp>
      </p:grpSp>
      <p:grpSp>
        <p:nvGrpSpPr>
          <p:cNvPr id="10" name="Group 10"/>
          <p:cNvGrpSpPr/>
          <p:nvPr/>
        </p:nvGrpSpPr>
        <p:grpSpPr>
          <a:xfrm>
            <a:off x="508489" y="5784802"/>
            <a:ext cx="11175023" cy="513022"/>
            <a:chOff x="0" y="0"/>
            <a:chExt cx="4414824" cy="202675"/>
          </a:xfrm>
        </p:grpSpPr>
        <p:sp>
          <p:nvSpPr>
            <p:cNvPr id="11" name="Freeform 11"/>
            <p:cNvSpPr/>
            <p:nvPr/>
          </p:nvSpPr>
          <p:spPr>
            <a:xfrm>
              <a:off x="0" y="0"/>
              <a:ext cx="4414824" cy="202675"/>
            </a:xfrm>
            <a:custGeom>
              <a:avLst/>
              <a:gdLst/>
              <a:ahLst/>
              <a:cxnLst/>
              <a:rect l="l" t="t" r="r" b="b"/>
              <a:pathLst>
                <a:path w="4414824" h="202675">
                  <a:moveTo>
                    <a:pt x="46186" y="0"/>
                  </a:moveTo>
                  <a:lnTo>
                    <a:pt x="4368638" y="0"/>
                  </a:lnTo>
                  <a:cubicBezTo>
                    <a:pt x="4394146" y="0"/>
                    <a:pt x="4414824" y="20678"/>
                    <a:pt x="4414824" y="46186"/>
                  </a:cubicBezTo>
                  <a:lnTo>
                    <a:pt x="4414824" y="156490"/>
                  </a:lnTo>
                  <a:cubicBezTo>
                    <a:pt x="4414824" y="181997"/>
                    <a:pt x="4394146" y="202675"/>
                    <a:pt x="4368638" y="202675"/>
                  </a:cubicBezTo>
                  <a:lnTo>
                    <a:pt x="46186" y="202675"/>
                  </a:lnTo>
                  <a:cubicBezTo>
                    <a:pt x="20678" y="202675"/>
                    <a:pt x="0" y="181997"/>
                    <a:pt x="0" y="156490"/>
                  </a:cubicBezTo>
                  <a:lnTo>
                    <a:pt x="0" y="46186"/>
                  </a:lnTo>
                  <a:cubicBezTo>
                    <a:pt x="0" y="20678"/>
                    <a:pt x="20678" y="0"/>
                    <a:pt x="46186" y="0"/>
                  </a:cubicBezTo>
                  <a:close/>
                </a:path>
              </a:pathLst>
            </a:custGeom>
            <a:solidFill>
              <a:srgbClr val="156EA9"/>
            </a:solidFill>
          </p:spPr>
        </p:sp>
        <p:sp>
          <p:nvSpPr>
            <p:cNvPr id="12" name="TextBox 12"/>
            <p:cNvSpPr txBox="1"/>
            <p:nvPr/>
          </p:nvSpPr>
          <p:spPr>
            <a:xfrm>
              <a:off x="0" y="-38100"/>
              <a:ext cx="4414824" cy="240775"/>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15" name="TextBox 15"/>
          <p:cNvSpPr txBox="1"/>
          <p:nvPr/>
        </p:nvSpPr>
        <p:spPr>
          <a:xfrm>
            <a:off x="1374795" y="5829300"/>
            <a:ext cx="2495672" cy="327718"/>
          </a:xfrm>
          <a:prstGeom prst="rect">
            <a:avLst/>
          </a:prstGeom>
        </p:spPr>
        <p:txBody>
          <a:bodyPr wrap="square"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info@healthcare.com</a:t>
            </a:r>
          </a:p>
        </p:txBody>
      </p:sp>
      <p:sp>
        <p:nvSpPr>
          <p:cNvPr id="16" name="TextBox 16"/>
          <p:cNvSpPr txBox="1"/>
          <p:nvPr/>
        </p:nvSpPr>
        <p:spPr>
          <a:xfrm>
            <a:off x="7414301" y="5829300"/>
            <a:ext cx="3377233" cy="327718"/>
          </a:xfrm>
          <a:prstGeom prst="rect">
            <a:avLst/>
          </a:prstGeom>
        </p:spPr>
        <p:txBody>
          <a:bodyPr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www.healthcare.com</a:t>
            </a:r>
          </a:p>
        </p:txBody>
      </p:sp>
      <p:sp>
        <p:nvSpPr>
          <p:cNvPr id="17" name="TextBox 17"/>
          <p:cNvSpPr txBox="1"/>
          <p:nvPr/>
        </p:nvSpPr>
        <p:spPr>
          <a:xfrm>
            <a:off x="4612125" y="5829300"/>
            <a:ext cx="2103541" cy="327718"/>
          </a:xfrm>
          <a:prstGeom prst="rect">
            <a:avLst/>
          </a:prstGeom>
        </p:spPr>
        <p:txBody>
          <a:bodyPr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+123-456-7890</a:t>
            </a:r>
          </a:p>
        </p:txBody>
      </p:sp>
      <p:sp>
        <p:nvSpPr>
          <p:cNvPr id="18" name="TextBox 18"/>
          <p:cNvSpPr txBox="1"/>
          <p:nvPr/>
        </p:nvSpPr>
        <p:spPr>
          <a:xfrm>
            <a:off x="813731" y="3119022"/>
            <a:ext cx="5901935" cy="1513235"/>
          </a:xfrm>
          <a:prstGeom prst="rect">
            <a:avLst/>
          </a:prstGeom>
        </p:spPr>
        <p:txBody>
          <a:bodyPr wrap="square" lIns="0" tIns="0" rIns="0" bIns="0" rtlCol="0" anchor="t">
            <a:spAutoFit/>
          </a:bodyPr>
          <a:lstStyle/>
          <a:p>
            <a:pPr defTabSz="609630">
              <a:lnSpc>
                <a:spcPts val="5893"/>
              </a:lnSpc>
            </a:pPr>
            <a:r>
              <a:rPr lang="en-US" sz="4800" b="1" dirty="0">
                <a:solidFill>
                  <a:srgbClr val="1F2B5B"/>
                </a:solidFill>
                <a:latin typeface="Nourd Heavy"/>
                <a:ea typeface="Nourd Heavy"/>
                <a:cs typeface="Nourd Heavy"/>
                <a:sym typeface="Nourd Heavy"/>
              </a:rPr>
              <a:t>Healthcare</a:t>
            </a:r>
          </a:p>
          <a:p>
            <a:pPr defTabSz="609630">
              <a:lnSpc>
                <a:spcPts val="5893"/>
              </a:lnSpc>
            </a:pPr>
            <a:r>
              <a:rPr lang="en-US" sz="4800" b="1" dirty="0">
                <a:solidFill>
                  <a:srgbClr val="1F2B5B"/>
                </a:solidFill>
                <a:latin typeface="Nourd Heavy"/>
                <a:ea typeface="Nourd Heavy"/>
                <a:cs typeface="Nourd Heavy"/>
                <a:sym typeface="Nourd Heavy"/>
              </a:rPr>
              <a:t>Analytics Summary</a:t>
            </a:r>
          </a:p>
        </p:txBody>
      </p:sp>
      <p:sp>
        <p:nvSpPr>
          <p:cNvPr id="19" name="TextBox 19"/>
          <p:cNvSpPr txBox="1"/>
          <p:nvPr/>
        </p:nvSpPr>
        <p:spPr>
          <a:xfrm>
            <a:off x="813731" y="4864774"/>
            <a:ext cx="3281191" cy="513089"/>
          </a:xfrm>
          <a:prstGeom prst="rect">
            <a:avLst/>
          </a:prstGeom>
        </p:spPr>
        <p:txBody>
          <a:bodyPr wrap="square" lIns="0" tIns="0" rIns="0" bIns="0" rtlCol="0" anchor="t">
            <a:spAutoFit/>
          </a:bodyPr>
          <a:lstStyle/>
          <a:p>
            <a:pPr marL="0" lvl="0" indent="0" algn="l">
              <a:spcBef>
                <a:spcPct val="0"/>
              </a:spcBef>
            </a:pPr>
            <a:r>
              <a:rPr lang="en-US" sz="1667" b="1" dirty="0">
                <a:solidFill>
                  <a:srgbClr val="1F2B5B"/>
                </a:solidFill>
                <a:latin typeface="Nourd"/>
                <a:sym typeface="Quattrocento"/>
              </a:rPr>
              <a:t>Presentation by:</a:t>
            </a:r>
          </a:p>
          <a:p>
            <a:pPr marL="0" lvl="0" indent="0" algn="l">
              <a:spcBef>
                <a:spcPct val="0"/>
              </a:spcBef>
            </a:pPr>
            <a:r>
              <a:rPr lang="en-US" sz="1667" b="1" dirty="0">
                <a:solidFill>
                  <a:srgbClr val="1F2B5B"/>
                </a:solidFill>
                <a:latin typeface="Nourd"/>
                <a:sym typeface="Quattrocento"/>
              </a:rPr>
              <a:t>Thambidurai Sundaramoorthy</a:t>
            </a:r>
          </a:p>
        </p:txBody>
      </p:sp>
      <p:pic>
        <p:nvPicPr>
          <p:cNvPr id="21" name="Picture 20">
            <a:extLst>
              <a:ext uri="{FF2B5EF4-FFF2-40B4-BE49-F238E27FC236}">
                <a16:creationId xmlns:a16="http://schemas.microsoft.com/office/drawing/2014/main" id="{52245C4F-0F9A-21B8-48EC-A533F5B889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731" y="534498"/>
            <a:ext cx="2274026" cy="227402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- 5</a:t>
            </a:r>
          </a:p>
        </p:txBody>
      </p:sp>
      <p:grpSp>
        <p:nvGrpSpPr>
          <p:cNvPr id="27" name="Group 14">
            <a:extLst>
              <a:ext uri="{FF2B5EF4-FFF2-40B4-BE49-F238E27FC236}">
                <a16:creationId xmlns:a16="http://schemas.microsoft.com/office/drawing/2014/main" id="{28DEBA57-0B9E-3F27-498C-146669043A59}"/>
              </a:ext>
            </a:extLst>
          </p:cNvPr>
          <p:cNvGrpSpPr/>
          <p:nvPr/>
        </p:nvGrpSpPr>
        <p:grpSpPr>
          <a:xfrm>
            <a:off x="547983" y="1389952"/>
            <a:ext cx="6568435" cy="408488"/>
            <a:chOff x="0" y="0"/>
            <a:chExt cx="1540092" cy="161378"/>
          </a:xfrm>
        </p:grpSpPr>
        <p:sp>
          <p:nvSpPr>
            <p:cNvPr id="28" name="Freeform 15">
              <a:extLst>
                <a:ext uri="{FF2B5EF4-FFF2-40B4-BE49-F238E27FC236}">
                  <a16:creationId xmlns:a16="http://schemas.microsoft.com/office/drawing/2014/main" id="{82C8B90B-478B-3AE1-5FAA-8431C514F06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29" name="TextBox 16">
              <a:extLst>
                <a:ext uri="{FF2B5EF4-FFF2-40B4-BE49-F238E27FC236}">
                  <a16:creationId xmlns:a16="http://schemas.microsoft.com/office/drawing/2014/main" id="{F7EF5500-E8B6-C1B7-200E-37D777B2B9C2}"/>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0" name="TextBox 24">
            <a:extLst>
              <a:ext uri="{FF2B5EF4-FFF2-40B4-BE49-F238E27FC236}">
                <a16:creationId xmlns:a16="http://schemas.microsoft.com/office/drawing/2014/main" id="{301B1323-E9A1-4342-6099-18CC5B94D71A}"/>
              </a:ext>
            </a:extLst>
          </p:cNvPr>
          <p:cNvSpPr txBox="1"/>
          <p:nvPr/>
        </p:nvSpPr>
        <p:spPr>
          <a:xfrm>
            <a:off x="587738" y="2111854"/>
            <a:ext cx="6568435" cy="2222211"/>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The maximum average duration days of 1090 days for an Antidepressants medication is prescribed for the Hypertension diagnosis. This is for the diagnosis id 9729.</a:t>
            </a:r>
          </a:p>
          <a:p>
            <a:pPr marL="465677" lvl="1" indent="-285750" algn="just" defTabSz="609630">
              <a:lnSpc>
                <a:spcPct val="150000"/>
              </a:lnSpc>
              <a:buFont typeface="Wingdings" panose="05000000000000000000" pitchFamily="2" charset="2"/>
              <a:buChar char="Ø"/>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The minimum average duration days of -1081 days for an Antidepressants medication is also prescribed for the Hypertension diagnosis. This is for the diagnosis id 9907.</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endParaRPr kumimoji="0" lang="en-US" sz="1400" b="0" i="0" u="none" strike="noStrike" kern="1200" cap="none" spc="0" normalizeH="0" baseline="0" noProof="0" dirty="0">
              <a:ln>
                <a:noFill/>
              </a:ln>
              <a:solidFill>
                <a:srgbClr val="1F2B5B"/>
              </a:solidFill>
              <a:effectLst/>
              <a:uLnTx/>
              <a:uFillTx/>
              <a:latin typeface="Nourd"/>
              <a:ea typeface="+mn-ea"/>
              <a:cs typeface="+mn-cs"/>
              <a:sym typeface="Nourd"/>
            </a:endParaRPr>
          </a:p>
        </p:txBody>
      </p:sp>
      <p:sp>
        <p:nvSpPr>
          <p:cNvPr id="31" name="TextBox 25">
            <a:extLst>
              <a:ext uri="{FF2B5EF4-FFF2-40B4-BE49-F238E27FC236}">
                <a16:creationId xmlns:a16="http://schemas.microsoft.com/office/drawing/2014/main" id="{FB4A2459-743F-EAAF-5A81-97CF7AAA4F3C}"/>
              </a:ext>
            </a:extLst>
          </p:cNvPr>
          <p:cNvSpPr txBox="1"/>
          <p:nvPr/>
        </p:nvSpPr>
        <p:spPr>
          <a:xfrm>
            <a:off x="547982" y="736873"/>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9</a:t>
            </a:r>
          </a:p>
        </p:txBody>
      </p:sp>
      <p:sp>
        <p:nvSpPr>
          <p:cNvPr id="32" name="TextBox 26">
            <a:extLst>
              <a:ext uri="{FF2B5EF4-FFF2-40B4-BE49-F238E27FC236}">
                <a16:creationId xmlns:a16="http://schemas.microsoft.com/office/drawing/2014/main" id="{B9F18000-739A-4E68-2FF2-55F4BB998CE1}"/>
              </a:ext>
            </a:extLst>
          </p:cNvPr>
          <p:cNvSpPr txBox="1"/>
          <p:nvPr/>
        </p:nvSpPr>
        <p:spPr>
          <a:xfrm>
            <a:off x="743325" y="1432578"/>
            <a:ext cx="6240572" cy="275332"/>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lang="en-US" sz="1600" b="1" dirty="0">
                <a:solidFill>
                  <a:srgbClr val="FFFFFF"/>
                </a:solidFill>
                <a:latin typeface="Nourd Bold"/>
              </a:rPr>
              <a:t>Average duration of days - Medications are prescribed for each diagnosis</a:t>
            </a:r>
            <a:endParaRPr lang="en-US" sz="1600" b="1" dirty="0">
              <a:solidFill>
                <a:srgbClr val="FFFFFF"/>
              </a:solidFill>
              <a:latin typeface="Nourd Bold"/>
              <a:sym typeface="Nourd Bold"/>
            </a:endParaRPr>
          </a:p>
        </p:txBody>
      </p:sp>
      <p:grpSp>
        <p:nvGrpSpPr>
          <p:cNvPr id="43" name="Group 14">
            <a:extLst>
              <a:ext uri="{FF2B5EF4-FFF2-40B4-BE49-F238E27FC236}">
                <a16:creationId xmlns:a16="http://schemas.microsoft.com/office/drawing/2014/main" id="{59429C3C-0130-CF5D-EA02-01422809C5E7}"/>
              </a:ext>
            </a:extLst>
          </p:cNvPr>
          <p:cNvGrpSpPr/>
          <p:nvPr/>
        </p:nvGrpSpPr>
        <p:grpSpPr>
          <a:xfrm>
            <a:off x="547982" y="4769175"/>
            <a:ext cx="4560603" cy="388127"/>
            <a:chOff x="0" y="0"/>
            <a:chExt cx="1540092" cy="161378"/>
          </a:xfrm>
        </p:grpSpPr>
        <p:sp>
          <p:nvSpPr>
            <p:cNvPr id="44" name="Freeform 15">
              <a:extLst>
                <a:ext uri="{FF2B5EF4-FFF2-40B4-BE49-F238E27FC236}">
                  <a16:creationId xmlns:a16="http://schemas.microsoft.com/office/drawing/2014/main" id="{03E8677E-DD0C-BF09-F31B-D6F861448EE0}"/>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45" name="TextBox 16">
              <a:extLst>
                <a:ext uri="{FF2B5EF4-FFF2-40B4-BE49-F238E27FC236}">
                  <a16:creationId xmlns:a16="http://schemas.microsoft.com/office/drawing/2014/main" id="{64C16B2E-C170-00D0-9D24-ED7B8367659D}"/>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46" name="TextBox 24">
            <a:extLst>
              <a:ext uri="{FF2B5EF4-FFF2-40B4-BE49-F238E27FC236}">
                <a16:creationId xmlns:a16="http://schemas.microsoft.com/office/drawing/2014/main" id="{7531318A-29E4-E686-2B01-31FD89EB4A58}"/>
              </a:ext>
            </a:extLst>
          </p:cNvPr>
          <p:cNvSpPr txBox="1"/>
          <p:nvPr/>
        </p:nvSpPr>
        <p:spPr>
          <a:xfrm>
            <a:off x="587738" y="5299959"/>
            <a:ext cx="6568435" cy="1252715"/>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Doctor_37 specialized in General medicine has attended most unique patients of 51.</a:t>
            </a:r>
          </a:p>
          <a:p>
            <a:pPr marL="465677" lvl="1" indent="-285750" algn="just" defTabSz="609630">
              <a:lnSpc>
                <a:spcPct val="150000"/>
              </a:lnSpc>
              <a:buFont typeface="Wingdings" panose="05000000000000000000" pitchFamily="2" charset="2"/>
              <a:buChar char="Ø"/>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Doctor_299 specialized in </a:t>
            </a:r>
            <a:r>
              <a:rPr lang="en-US" sz="1400" dirty="0">
                <a:solidFill>
                  <a:srgbClr val="1F2B5B"/>
                </a:solidFill>
                <a:latin typeface="Nourd"/>
                <a:ea typeface="Nourd"/>
                <a:cs typeface="Nourd"/>
                <a:sym typeface="Nourd"/>
              </a:rPr>
              <a:t>Pediatrics </a:t>
            </a: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has attended less unique patients of 21.</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endParaRPr kumimoji="0" lang="en-US" sz="1400" b="0" i="0" u="none" strike="noStrike" kern="1200" cap="none" spc="0" normalizeH="0" baseline="0" noProof="0" dirty="0">
              <a:ln>
                <a:noFill/>
              </a:ln>
              <a:solidFill>
                <a:srgbClr val="1F2B5B"/>
              </a:solidFill>
              <a:effectLst/>
              <a:uLnTx/>
              <a:uFillTx/>
              <a:latin typeface="Nourd"/>
              <a:ea typeface="Nourd"/>
              <a:cs typeface="Nourd"/>
              <a:sym typeface="Nourd"/>
            </a:endParaRPr>
          </a:p>
        </p:txBody>
      </p:sp>
      <p:sp>
        <p:nvSpPr>
          <p:cNvPr id="47" name="TextBox 25">
            <a:extLst>
              <a:ext uri="{FF2B5EF4-FFF2-40B4-BE49-F238E27FC236}">
                <a16:creationId xmlns:a16="http://schemas.microsoft.com/office/drawing/2014/main" id="{F4434439-141C-1F30-97EB-F50B47D7E08A}"/>
              </a:ext>
            </a:extLst>
          </p:cNvPr>
          <p:cNvSpPr txBox="1"/>
          <p:nvPr/>
        </p:nvSpPr>
        <p:spPr>
          <a:xfrm>
            <a:off x="587738" y="4095735"/>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10</a:t>
            </a:r>
          </a:p>
        </p:txBody>
      </p:sp>
      <p:sp>
        <p:nvSpPr>
          <p:cNvPr id="48" name="TextBox 26">
            <a:extLst>
              <a:ext uri="{FF2B5EF4-FFF2-40B4-BE49-F238E27FC236}">
                <a16:creationId xmlns:a16="http://schemas.microsoft.com/office/drawing/2014/main" id="{B4DCFF47-4766-7F65-3392-291D70B80F59}"/>
              </a:ext>
            </a:extLst>
          </p:cNvPr>
          <p:cNvSpPr txBox="1"/>
          <p:nvPr/>
        </p:nvSpPr>
        <p:spPr>
          <a:xfrm>
            <a:off x="716692" y="4795137"/>
            <a:ext cx="4452389" cy="267894"/>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mn-ea"/>
                <a:cs typeface="+mn-cs"/>
              </a:rPr>
              <a:t>Doctors who attended most unique patients</a:t>
            </a:r>
            <a:endParaRPr kumimoji="0" lang="en-US" sz="1600" b="1" i="0" u="none" strike="noStrike" kern="1200" cap="none" spc="0" normalizeH="0" baseline="0" noProof="0" dirty="0">
              <a:ln>
                <a:noFill/>
              </a:ln>
              <a:solidFill>
                <a:srgbClr val="FFFFFF"/>
              </a:solidFill>
              <a:effectLst/>
              <a:uLnTx/>
              <a:uFillTx/>
              <a:latin typeface="Nourd Bold"/>
              <a:ea typeface="+mn-ea"/>
              <a:cs typeface="+mn-cs"/>
              <a:sym typeface="Nourd Bold"/>
            </a:endParaRPr>
          </a:p>
        </p:txBody>
      </p:sp>
      <p:grpSp>
        <p:nvGrpSpPr>
          <p:cNvPr id="40" name="Group 8">
            <a:extLst>
              <a:ext uri="{FF2B5EF4-FFF2-40B4-BE49-F238E27FC236}">
                <a16:creationId xmlns:a16="http://schemas.microsoft.com/office/drawing/2014/main" id="{8E6A6540-4110-F2E9-ED25-16B752943323}"/>
              </a:ext>
            </a:extLst>
          </p:cNvPr>
          <p:cNvGrpSpPr/>
          <p:nvPr/>
        </p:nvGrpSpPr>
        <p:grpSpPr>
          <a:xfrm>
            <a:off x="7459528" y="670747"/>
            <a:ext cx="4401295" cy="5859594"/>
            <a:chOff x="0" y="0"/>
            <a:chExt cx="1114092" cy="1315028"/>
          </a:xfrm>
        </p:grpSpPr>
        <p:sp>
          <p:nvSpPr>
            <p:cNvPr id="41" name="Freeform 9">
              <a:extLst>
                <a:ext uri="{FF2B5EF4-FFF2-40B4-BE49-F238E27FC236}">
                  <a16:creationId xmlns:a16="http://schemas.microsoft.com/office/drawing/2014/main" id="{974C8EA0-C19B-FA81-21B4-D7368D751F2A}"/>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21345" r="-55818"/>
              </a:stretch>
            </a:blipFill>
          </p:spPr>
        </p:sp>
      </p:grpSp>
    </p:spTree>
    <p:extLst>
      <p:ext uri="{BB962C8B-B14F-4D97-AF65-F5344CB8AC3E}">
        <p14:creationId xmlns:p14="http://schemas.microsoft.com/office/powerpoint/2010/main" val="2786784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11686"/>
            <a:ext cx="11529646" cy="596139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txBody>
            <a:bodyPr/>
            <a:lstStyle/>
            <a:p>
              <a:endParaRPr lang="en-IN" dirty="0"/>
            </a:p>
          </p:txBody>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776662"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00865" y="171005"/>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Business Insights - 1</a:t>
            </a:r>
          </a:p>
        </p:txBody>
      </p:sp>
      <p:sp>
        <p:nvSpPr>
          <p:cNvPr id="11" name="Freeform 18">
            <a:extLst>
              <a:ext uri="{FF2B5EF4-FFF2-40B4-BE49-F238E27FC236}">
                <a16:creationId xmlns:a16="http://schemas.microsoft.com/office/drawing/2014/main" id="{99331D41-6DA9-D7A6-EC10-113E56CB6F31}"/>
              </a:ext>
            </a:extLst>
          </p:cNvPr>
          <p:cNvSpPr/>
          <p:nvPr/>
        </p:nvSpPr>
        <p:spPr>
          <a:xfrm>
            <a:off x="430745" y="696950"/>
            <a:ext cx="396000" cy="324000"/>
          </a:xfrm>
          <a:custGeom>
            <a:avLst/>
            <a:gdLst/>
            <a:ahLst/>
            <a:cxnLst/>
            <a:rect l="l" t="t" r="r" b="b"/>
            <a:pathLst>
              <a:path w="481965" h="481965">
                <a:moveTo>
                  <a:pt x="0" y="0"/>
                </a:moveTo>
                <a:lnTo>
                  <a:pt x="481965" y="0"/>
                </a:lnTo>
                <a:lnTo>
                  <a:pt x="481965" y="481965"/>
                </a:lnTo>
                <a:lnTo>
                  <a:pt x="0" y="4819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a:extLst>
              <a:ext uri="{FF2B5EF4-FFF2-40B4-BE49-F238E27FC236}">
                <a16:creationId xmlns:a16="http://schemas.microsoft.com/office/drawing/2014/main" id="{F0CDDB47-470B-D9FA-374D-7CB682B97886}"/>
              </a:ext>
            </a:extLst>
          </p:cNvPr>
          <p:cNvSpPr txBox="1"/>
          <p:nvPr/>
        </p:nvSpPr>
        <p:spPr>
          <a:xfrm>
            <a:off x="577942" y="1048808"/>
            <a:ext cx="7446934" cy="1820627"/>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Patient</a:t>
            </a:r>
            <a:r>
              <a:rPr lang="en-US" sz="1600" b="1" dirty="0">
                <a:solidFill>
                  <a:schemeClr val="accent1">
                    <a:lumMod val="50000"/>
                  </a:schemeClr>
                </a:solidFill>
                <a:latin typeface="Open Sans"/>
                <a:ea typeface="Open Sans"/>
                <a:cs typeface="Open Sans"/>
                <a:sym typeface="Open Sans"/>
              </a:rPr>
              <a:t> </a:t>
            </a:r>
            <a:r>
              <a:rPr lang="en-US" sz="1600" b="1" dirty="0">
                <a:solidFill>
                  <a:srgbClr val="1E5ACD"/>
                </a:solidFill>
                <a:latin typeface="Nourd Bold" panose="020B0604020202020204" charset="0"/>
                <a:cs typeface="Poppins Ultra-Bold"/>
                <a:sym typeface="Open Sans"/>
              </a:rPr>
              <a:t>Demographics:</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Age Distribution: </a:t>
            </a:r>
            <a:r>
              <a:rPr lang="en-US" sz="1600" b="1" dirty="0">
                <a:latin typeface="+mj-lt"/>
                <a:ea typeface="Open Sans"/>
                <a:cs typeface="Open Sans"/>
                <a:sym typeface="Open Sans"/>
              </a:rPr>
              <a:t>Majority of patients falls within the age group of 31 to 50, followed by 51 to 70 and 71 to 90 age groups.</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Gender Ratio: </a:t>
            </a:r>
            <a:r>
              <a:rPr lang="en-US" sz="1600" b="1" dirty="0">
                <a:latin typeface="+mj-lt"/>
                <a:ea typeface="Open Sans"/>
                <a:cs typeface="Open Sans"/>
                <a:sym typeface="Open Sans"/>
              </a:rPr>
              <a:t>Female patients slightly outnumber male patients, with a 50.4% to 49.6% split.</a:t>
            </a:r>
          </a:p>
        </p:txBody>
      </p:sp>
      <p:grpSp>
        <p:nvGrpSpPr>
          <p:cNvPr id="28" name="Group 19">
            <a:extLst>
              <a:ext uri="{FF2B5EF4-FFF2-40B4-BE49-F238E27FC236}">
                <a16:creationId xmlns:a16="http://schemas.microsoft.com/office/drawing/2014/main" id="{087A3955-A440-AF88-5FEC-9308F6F213AD}"/>
              </a:ext>
            </a:extLst>
          </p:cNvPr>
          <p:cNvGrpSpPr/>
          <p:nvPr/>
        </p:nvGrpSpPr>
        <p:grpSpPr>
          <a:xfrm>
            <a:off x="8024876" y="611687"/>
            <a:ext cx="3835947" cy="5961390"/>
            <a:chOff x="0" y="0"/>
            <a:chExt cx="654487" cy="463882"/>
          </a:xfrm>
        </p:grpSpPr>
        <p:sp>
          <p:nvSpPr>
            <p:cNvPr id="29" name="Freeform 20">
              <a:extLst>
                <a:ext uri="{FF2B5EF4-FFF2-40B4-BE49-F238E27FC236}">
                  <a16:creationId xmlns:a16="http://schemas.microsoft.com/office/drawing/2014/main" id="{AF98B424-BAA1-C831-AAF4-C4CA7DBF4FCE}"/>
                </a:ext>
              </a:extLst>
            </p:cNvPr>
            <p:cNvSpPr/>
            <p:nvPr/>
          </p:nvSpPr>
          <p:spPr>
            <a:xfrm>
              <a:off x="0" y="0"/>
              <a:ext cx="654487" cy="463882"/>
            </a:xfrm>
            <a:custGeom>
              <a:avLst/>
              <a:gdLst/>
              <a:ahLst/>
              <a:cxnLst/>
              <a:rect l="l" t="t" r="r" b="b"/>
              <a:pathLst>
                <a:path w="654487" h="463882">
                  <a:moveTo>
                    <a:pt x="91631" y="0"/>
                  </a:moveTo>
                  <a:lnTo>
                    <a:pt x="562856" y="0"/>
                  </a:lnTo>
                  <a:cubicBezTo>
                    <a:pt x="613462" y="0"/>
                    <a:pt x="654487" y="41025"/>
                    <a:pt x="654487" y="91631"/>
                  </a:cubicBezTo>
                  <a:lnTo>
                    <a:pt x="654487" y="372251"/>
                  </a:lnTo>
                  <a:cubicBezTo>
                    <a:pt x="654487" y="396553"/>
                    <a:pt x="644833" y="419860"/>
                    <a:pt x="627649" y="437044"/>
                  </a:cubicBezTo>
                  <a:cubicBezTo>
                    <a:pt x="610465" y="454228"/>
                    <a:pt x="587158" y="463882"/>
                    <a:pt x="562856" y="463882"/>
                  </a:cubicBezTo>
                  <a:lnTo>
                    <a:pt x="91631" y="463882"/>
                  </a:lnTo>
                  <a:cubicBezTo>
                    <a:pt x="67329" y="463882"/>
                    <a:pt x="44022" y="454228"/>
                    <a:pt x="26838" y="437044"/>
                  </a:cubicBezTo>
                  <a:cubicBezTo>
                    <a:pt x="9654" y="419860"/>
                    <a:pt x="0" y="396553"/>
                    <a:pt x="0" y="372251"/>
                  </a:cubicBezTo>
                  <a:lnTo>
                    <a:pt x="0" y="91631"/>
                  </a:lnTo>
                  <a:cubicBezTo>
                    <a:pt x="0" y="67329"/>
                    <a:pt x="9654" y="44022"/>
                    <a:pt x="26838" y="26838"/>
                  </a:cubicBezTo>
                  <a:cubicBezTo>
                    <a:pt x="44022" y="9654"/>
                    <a:pt x="67329" y="0"/>
                    <a:pt x="91631" y="0"/>
                  </a:cubicBezTo>
                  <a:close/>
                </a:path>
              </a:pathLst>
            </a:custGeom>
            <a:blipFill>
              <a:blip r:embed="rId4"/>
              <a:stretch>
                <a:fillRect l="-3191" r="-3191"/>
              </a:stretch>
            </a:blipFill>
          </p:spPr>
        </p:sp>
      </p:grpSp>
      <p:sp>
        <p:nvSpPr>
          <p:cNvPr id="32" name="TextBox 31">
            <a:extLst>
              <a:ext uri="{FF2B5EF4-FFF2-40B4-BE49-F238E27FC236}">
                <a16:creationId xmlns:a16="http://schemas.microsoft.com/office/drawing/2014/main" id="{E4A5BF61-2391-DECB-40A8-942ACEA0C63F}"/>
              </a:ext>
            </a:extLst>
          </p:cNvPr>
          <p:cNvSpPr txBox="1"/>
          <p:nvPr/>
        </p:nvSpPr>
        <p:spPr>
          <a:xfrm>
            <a:off x="826745" y="620150"/>
            <a:ext cx="2827871" cy="477759"/>
          </a:xfrm>
          <a:prstGeom prst="rect">
            <a:avLst/>
          </a:prstGeom>
          <a:noFill/>
        </p:spPr>
        <p:txBody>
          <a:bodyPr wrap="square">
            <a:spAutoFit/>
          </a:bodyPr>
          <a:lstStyle/>
          <a:p>
            <a:pPr marL="0" lvl="0" indent="0" algn="l">
              <a:lnSpc>
                <a:spcPts val="3359"/>
              </a:lnSpc>
              <a:spcBef>
                <a:spcPct val="0"/>
              </a:spcBef>
            </a:pPr>
            <a:r>
              <a:rPr lang="en-US" b="1" dirty="0">
                <a:solidFill>
                  <a:srgbClr val="40566E"/>
                </a:solidFill>
                <a:latin typeface="Poppins Ultra-Bold"/>
                <a:ea typeface="Poppins Ultra-Bold"/>
                <a:cs typeface="Poppins Ultra-Bold"/>
                <a:sym typeface="Poppins Ultra-Bold"/>
              </a:rPr>
              <a:t>Patients Management</a:t>
            </a:r>
          </a:p>
        </p:txBody>
      </p:sp>
      <p:sp>
        <p:nvSpPr>
          <p:cNvPr id="36" name="TextBox 15">
            <a:extLst>
              <a:ext uri="{FF2B5EF4-FFF2-40B4-BE49-F238E27FC236}">
                <a16:creationId xmlns:a16="http://schemas.microsoft.com/office/drawing/2014/main" id="{7104E3F1-661E-BB6D-320F-316C3B83F7DE}"/>
              </a:ext>
            </a:extLst>
          </p:cNvPr>
          <p:cNvSpPr txBox="1"/>
          <p:nvPr/>
        </p:nvSpPr>
        <p:spPr>
          <a:xfrm>
            <a:off x="577941" y="3902630"/>
            <a:ext cx="7446934" cy="2564420"/>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Appointment Trends:</a:t>
            </a:r>
            <a:endParaRPr lang="en-US" sz="1600" b="1" dirty="0">
              <a:solidFill>
                <a:schemeClr val="accent1">
                  <a:lumMod val="50000"/>
                </a:schemeClr>
              </a:solidFill>
              <a:latin typeface="Open Sans"/>
              <a:ea typeface="Open Sans"/>
              <a:cs typeface="Open Sans"/>
              <a:sym typeface="Open Sans"/>
            </a:endParaRP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Monthly Trends: </a:t>
            </a:r>
            <a:r>
              <a:rPr lang="en-US" sz="1600" b="1" dirty="0">
                <a:latin typeface="+mj-lt"/>
                <a:ea typeface="Open Sans"/>
                <a:cs typeface="Open Sans"/>
                <a:sym typeface="Open Sans"/>
              </a:rPr>
              <a:t>Appointment volumes peak in May to August and December &amp; January, possibly due to seasonal illnesses.</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Doctor Workload: </a:t>
            </a:r>
            <a:r>
              <a:rPr lang="en-US" sz="1600" b="1" dirty="0">
                <a:latin typeface="+mj-lt"/>
                <a:ea typeface="Open Sans"/>
                <a:cs typeface="Open Sans"/>
                <a:sym typeface="Open Sans"/>
              </a:rPr>
              <a:t>Specialists like Cardiology &amp; Pediatrics handled more than 20% patients than other specialists.</a:t>
            </a: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Cancellation Rate:: </a:t>
            </a:r>
            <a:r>
              <a:rPr lang="en-US" sz="1600" b="1" dirty="0">
                <a:latin typeface="+mj-lt"/>
                <a:ea typeface="Open Sans"/>
                <a:cs typeface="Open Sans"/>
                <a:sym typeface="Open Sans"/>
              </a:rPr>
              <a:t>33.3% of appointments were cancelled and maximum appointments cancelled was Follow-ups.</a:t>
            </a:r>
          </a:p>
        </p:txBody>
      </p:sp>
      <p:sp>
        <p:nvSpPr>
          <p:cNvPr id="37" name="TextBox 15">
            <a:extLst>
              <a:ext uri="{FF2B5EF4-FFF2-40B4-BE49-F238E27FC236}">
                <a16:creationId xmlns:a16="http://schemas.microsoft.com/office/drawing/2014/main" id="{ED23D898-BEC5-E46F-1AE9-81B8A26CB185}"/>
              </a:ext>
            </a:extLst>
          </p:cNvPr>
          <p:cNvSpPr txBox="1"/>
          <p:nvPr/>
        </p:nvSpPr>
        <p:spPr>
          <a:xfrm>
            <a:off x="577941" y="2838747"/>
            <a:ext cx="7446934" cy="1076577"/>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Medical Histories:</a:t>
            </a:r>
            <a:endParaRPr lang="en-US" sz="1600" b="1" dirty="0">
              <a:solidFill>
                <a:schemeClr val="accent1">
                  <a:lumMod val="50000"/>
                </a:schemeClr>
              </a:solidFill>
              <a:latin typeface="Open Sans"/>
              <a:ea typeface="Open Sans"/>
              <a:cs typeface="Open Sans"/>
              <a:sym typeface="Open Sans"/>
            </a:endParaRP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Diagnoses: </a:t>
            </a:r>
            <a:r>
              <a:rPr lang="en-US" sz="1600" b="1" dirty="0">
                <a:latin typeface="+mj-lt"/>
                <a:ea typeface="Open Sans"/>
                <a:cs typeface="Open Sans"/>
                <a:sym typeface="Open Sans"/>
              </a:rPr>
              <a:t>20.3% of patients suffer from migraine followed by Flu with 20.1%.</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Treatment: </a:t>
            </a:r>
            <a:r>
              <a:rPr lang="en-US" sz="1600" b="1" dirty="0">
                <a:latin typeface="+mj-lt"/>
                <a:ea typeface="Open Sans"/>
                <a:cs typeface="Open Sans"/>
                <a:sym typeface="Open Sans"/>
              </a:rPr>
              <a:t>20.6% of patients prescribed with Therapy treatment.</a:t>
            </a:r>
          </a:p>
        </p:txBody>
      </p:sp>
    </p:spTree>
    <p:extLst>
      <p:ext uri="{BB962C8B-B14F-4D97-AF65-F5344CB8AC3E}">
        <p14:creationId xmlns:p14="http://schemas.microsoft.com/office/powerpoint/2010/main" val="1373175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11686"/>
            <a:ext cx="11529646" cy="596139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776662"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00865" y="171005"/>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Business Insights - 2</a:t>
            </a:r>
          </a:p>
        </p:txBody>
      </p:sp>
      <p:sp>
        <p:nvSpPr>
          <p:cNvPr id="11" name="Freeform 18">
            <a:extLst>
              <a:ext uri="{FF2B5EF4-FFF2-40B4-BE49-F238E27FC236}">
                <a16:creationId xmlns:a16="http://schemas.microsoft.com/office/drawing/2014/main" id="{99331D41-6DA9-D7A6-EC10-113E56CB6F31}"/>
              </a:ext>
            </a:extLst>
          </p:cNvPr>
          <p:cNvSpPr/>
          <p:nvPr/>
        </p:nvSpPr>
        <p:spPr>
          <a:xfrm>
            <a:off x="430745" y="696950"/>
            <a:ext cx="396000" cy="324000"/>
          </a:xfrm>
          <a:custGeom>
            <a:avLst/>
            <a:gdLst/>
            <a:ahLst/>
            <a:cxnLst/>
            <a:rect l="l" t="t" r="r" b="b"/>
            <a:pathLst>
              <a:path w="481965" h="481965">
                <a:moveTo>
                  <a:pt x="0" y="0"/>
                </a:moveTo>
                <a:lnTo>
                  <a:pt x="481965" y="0"/>
                </a:lnTo>
                <a:lnTo>
                  <a:pt x="481965" y="481965"/>
                </a:lnTo>
                <a:lnTo>
                  <a:pt x="0" y="4819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a:extLst>
              <a:ext uri="{FF2B5EF4-FFF2-40B4-BE49-F238E27FC236}">
                <a16:creationId xmlns:a16="http://schemas.microsoft.com/office/drawing/2014/main" id="{F0CDDB47-470B-D9FA-374D-7CB682B97886}"/>
              </a:ext>
            </a:extLst>
          </p:cNvPr>
          <p:cNvSpPr txBox="1"/>
          <p:nvPr/>
        </p:nvSpPr>
        <p:spPr>
          <a:xfrm>
            <a:off x="577942" y="1048808"/>
            <a:ext cx="7446934" cy="1076833"/>
          </a:xfrm>
          <a:prstGeom prst="rect">
            <a:avLst/>
          </a:prstGeom>
        </p:spPr>
        <p:txBody>
          <a:bodyPr wrap="square" lIns="0" tIns="0" rIns="0" bIns="0" rtlCol="0" anchor="t">
            <a:spAutoFit/>
          </a:bodyPr>
          <a:lstStyle/>
          <a:p>
            <a:pPr marL="0" marR="0" lvl="0" indent="0" algn="l" defTabSz="914400" rtl="0" eaLnBrk="1" fontAlgn="auto" latinLnBrk="0" hangingPunct="1">
              <a:lnSpc>
                <a:spcPts val="2940"/>
              </a:lnSpc>
              <a:spcBef>
                <a:spcPct val="0"/>
              </a:spcBef>
              <a:spcAft>
                <a:spcPts val="0"/>
              </a:spcAft>
              <a:buClrTx/>
              <a:buSzTx/>
              <a:buFontTx/>
              <a:buNone/>
              <a:tabLst/>
              <a:defRPr/>
            </a:pPr>
            <a:r>
              <a:rPr kumimoji="0" lang="en-US" sz="1600" b="1" i="0" u="none" strike="noStrike" kern="1200" cap="none" spc="0" normalizeH="0" baseline="0" noProof="0" dirty="0">
                <a:ln>
                  <a:noFill/>
                </a:ln>
                <a:solidFill>
                  <a:srgbClr val="1E5ACD"/>
                </a:solidFill>
                <a:effectLst/>
                <a:uLnTx/>
                <a:uFillTx/>
                <a:latin typeface="Nourd Bold" panose="020B0604020202020204" charset="0"/>
                <a:ea typeface="+mn-ea"/>
                <a:cs typeface="Poppins Ultra-Bold"/>
                <a:sym typeface="Open Sans"/>
              </a:rPr>
              <a:t>Diagnosis Tracking:</a:t>
            </a:r>
          </a:p>
          <a:p>
            <a:pPr marL="285750" marR="0" lvl="0" indent="-285750" algn="l" defTabSz="914400" rtl="0" eaLnBrk="1" fontAlgn="auto" latinLnBrk="0" hangingPunct="1">
              <a:lnSpc>
                <a:spcPts val="2940"/>
              </a:lnSpc>
              <a:spcBef>
                <a:spcPct val="0"/>
              </a:spcBef>
              <a:spcAft>
                <a:spcPts val="0"/>
              </a:spcAft>
              <a:buClrTx/>
              <a:buSzTx/>
              <a:buFont typeface="Wingdings" panose="05000000000000000000" pitchFamily="2" charset="2"/>
              <a:buChar char="Ø"/>
              <a:tabLst/>
              <a:defRPr/>
            </a:pPr>
            <a:r>
              <a:rPr kumimoji="0" lang="en-US" sz="1600" b="1" i="0" u="none" strike="noStrike" kern="1200" cap="none" spc="0" normalizeH="0" baseline="0" noProof="0" dirty="0">
                <a:ln>
                  <a:noFill/>
                </a:ln>
                <a:solidFill>
                  <a:prstClr val="black"/>
                </a:solidFill>
                <a:effectLst/>
                <a:uLnTx/>
                <a:uFillTx/>
                <a:latin typeface="Calibri"/>
                <a:ea typeface="Open Sans"/>
                <a:cs typeface="Open Sans"/>
                <a:sym typeface="Open Sans"/>
              </a:rPr>
              <a:t>The average diagnoses for each Doctor is 50.</a:t>
            </a:r>
          </a:p>
          <a:p>
            <a:pPr marL="285750" marR="0" lvl="0" indent="-285750" algn="l" defTabSz="914400" rtl="0" eaLnBrk="1" fontAlgn="auto" latinLnBrk="0" hangingPunct="1">
              <a:lnSpc>
                <a:spcPts val="2940"/>
              </a:lnSpc>
              <a:spcBef>
                <a:spcPct val="0"/>
              </a:spcBef>
              <a:spcAft>
                <a:spcPts val="0"/>
              </a:spcAft>
              <a:buClrTx/>
              <a:buSzTx/>
              <a:buFont typeface="Wingdings" panose="05000000000000000000" pitchFamily="2" charset="2"/>
              <a:buChar char="Ø"/>
              <a:tabLst/>
              <a:defRPr/>
            </a:pPr>
            <a:r>
              <a:rPr kumimoji="0" lang="en-US" sz="1600" b="1" i="0" u="none" strike="noStrike" kern="1200" cap="none" spc="0" normalizeH="0" baseline="0" noProof="0" dirty="0">
                <a:ln>
                  <a:noFill/>
                </a:ln>
                <a:solidFill>
                  <a:prstClr val="black"/>
                </a:solidFill>
                <a:effectLst/>
                <a:uLnTx/>
                <a:uFillTx/>
                <a:latin typeface="Calibri"/>
                <a:ea typeface="Open Sans"/>
                <a:cs typeface="Open Sans"/>
                <a:sym typeface="Open Sans"/>
              </a:rPr>
              <a:t>The Doctors who handled specific diagnoses the most are listed below:</a:t>
            </a:r>
          </a:p>
        </p:txBody>
      </p:sp>
      <p:sp>
        <p:nvSpPr>
          <p:cNvPr id="32" name="TextBox 31">
            <a:extLst>
              <a:ext uri="{FF2B5EF4-FFF2-40B4-BE49-F238E27FC236}">
                <a16:creationId xmlns:a16="http://schemas.microsoft.com/office/drawing/2014/main" id="{E4A5BF61-2391-DECB-40A8-942ACEA0C63F}"/>
              </a:ext>
            </a:extLst>
          </p:cNvPr>
          <p:cNvSpPr txBox="1"/>
          <p:nvPr/>
        </p:nvSpPr>
        <p:spPr>
          <a:xfrm>
            <a:off x="826745" y="620150"/>
            <a:ext cx="3692119" cy="471924"/>
          </a:xfrm>
          <a:prstGeom prst="rect">
            <a:avLst/>
          </a:prstGeom>
          <a:noFill/>
        </p:spPr>
        <p:txBody>
          <a:bodyPr wrap="square">
            <a:spAutoFit/>
          </a:bodyPr>
          <a:lstStyle/>
          <a:p>
            <a:pPr marL="0" marR="0" lvl="0" indent="0" algn="l" defTabSz="914400" rtl="0" eaLnBrk="1" fontAlgn="auto" latinLnBrk="0" hangingPunct="1">
              <a:lnSpc>
                <a:spcPts val="3359"/>
              </a:lnSpc>
              <a:spcBef>
                <a:spcPct val="0"/>
              </a:spcBef>
              <a:spcAft>
                <a:spcPts val="0"/>
              </a:spcAft>
              <a:buClrTx/>
              <a:buSzTx/>
              <a:buFontTx/>
              <a:buNone/>
              <a:tabLst/>
              <a:defRPr/>
            </a:pPr>
            <a:r>
              <a:rPr kumimoji="0" lang="en-US" sz="1800" b="1" i="0" u="none" strike="noStrike" kern="1200" cap="none" spc="0" normalizeH="0" baseline="0" noProof="0" dirty="0">
                <a:ln>
                  <a:noFill/>
                </a:ln>
                <a:solidFill>
                  <a:srgbClr val="40566E"/>
                </a:solidFill>
                <a:effectLst/>
                <a:uLnTx/>
                <a:uFillTx/>
                <a:latin typeface="Poppins Ultra-Bold"/>
                <a:ea typeface="Poppins Ultra-Bold"/>
                <a:cs typeface="Poppins Ultra-Bold"/>
                <a:sym typeface="Poppins Ultra-Bold"/>
              </a:rPr>
              <a:t>Doctor Performance Evaluation</a:t>
            </a:r>
          </a:p>
        </p:txBody>
      </p:sp>
      <p:grpSp>
        <p:nvGrpSpPr>
          <p:cNvPr id="16" name="Group 14">
            <a:extLst>
              <a:ext uri="{FF2B5EF4-FFF2-40B4-BE49-F238E27FC236}">
                <a16:creationId xmlns:a16="http://schemas.microsoft.com/office/drawing/2014/main" id="{6B577875-19A1-6F8C-2726-DB289FB55F2F}"/>
              </a:ext>
            </a:extLst>
          </p:cNvPr>
          <p:cNvGrpSpPr/>
          <p:nvPr/>
        </p:nvGrpSpPr>
        <p:grpSpPr>
          <a:xfrm>
            <a:off x="7885043" y="611686"/>
            <a:ext cx="3975781" cy="5961391"/>
            <a:chOff x="0" y="0"/>
            <a:chExt cx="770418" cy="950527"/>
          </a:xfrm>
        </p:grpSpPr>
        <p:sp>
          <p:nvSpPr>
            <p:cNvPr id="17" name="Freeform 15">
              <a:extLst>
                <a:ext uri="{FF2B5EF4-FFF2-40B4-BE49-F238E27FC236}">
                  <a16:creationId xmlns:a16="http://schemas.microsoft.com/office/drawing/2014/main" id="{29AD5D29-5DE9-8C3C-DBFA-B24FAFA92C5D}"/>
                </a:ext>
              </a:extLst>
            </p:cNvPr>
            <p:cNvSpPr/>
            <p:nvPr/>
          </p:nvSpPr>
          <p:spPr>
            <a:xfrm>
              <a:off x="0" y="0"/>
              <a:ext cx="770418" cy="950527"/>
            </a:xfrm>
            <a:custGeom>
              <a:avLst/>
              <a:gdLst/>
              <a:ahLst/>
              <a:cxnLst/>
              <a:rect l="l" t="t" r="r" b="b"/>
              <a:pathLst>
                <a:path w="770418" h="950527">
                  <a:moveTo>
                    <a:pt x="77842" y="0"/>
                  </a:moveTo>
                  <a:lnTo>
                    <a:pt x="692576" y="0"/>
                  </a:lnTo>
                  <a:cubicBezTo>
                    <a:pt x="735567" y="0"/>
                    <a:pt x="770418" y="34851"/>
                    <a:pt x="770418" y="77842"/>
                  </a:cubicBezTo>
                  <a:lnTo>
                    <a:pt x="770418" y="872685"/>
                  </a:lnTo>
                  <a:cubicBezTo>
                    <a:pt x="770418" y="915676"/>
                    <a:pt x="735567" y="950527"/>
                    <a:pt x="692576" y="950527"/>
                  </a:cubicBezTo>
                  <a:lnTo>
                    <a:pt x="77842" y="950527"/>
                  </a:lnTo>
                  <a:cubicBezTo>
                    <a:pt x="34851" y="950527"/>
                    <a:pt x="0" y="915676"/>
                    <a:pt x="0" y="872685"/>
                  </a:cubicBezTo>
                  <a:lnTo>
                    <a:pt x="0" y="77842"/>
                  </a:lnTo>
                  <a:cubicBezTo>
                    <a:pt x="0" y="34851"/>
                    <a:pt x="34851" y="0"/>
                    <a:pt x="77842" y="0"/>
                  </a:cubicBezTo>
                  <a:close/>
                </a:path>
              </a:pathLst>
            </a:custGeom>
            <a:blipFill>
              <a:blip r:embed="rId4"/>
              <a:stretch>
                <a:fillRect l="-42591" r="-42591"/>
              </a:stretch>
            </a:blipFill>
          </p:spPr>
        </p:sp>
      </p:grpSp>
      <p:graphicFrame>
        <p:nvGraphicFramePr>
          <p:cNvPr id="5" name="Table 5">
            <a:extLst>
              <a:ext uri="{FF2B5EF4-FFF2-40B4-BE49-F238E27FC236}">
                <a16:creationId xmlns:a16="http://schemas.microsoft.com/office/drawing/2014/main" id="{AA98A449-EFA4-5B58-FF6F-D287C1CBC4FC}"/>
              </a:ext>
            </a:extLst>
          </p:cNvPr>
          <p:cNvGraphicFramePr>
            <a:graphicFrameLocks noGrp="1"/>
          </p:cNvGraphicFramePr>
          <p:nvPr>
            <p:extLst>
              <p:ext uri="{D42A27DB-BD31-4B8C-83A1-F6EECF244321}">
                <p14:modId xmlns:p14="http://schemas.microsoft.com/office/powerpoint/2010/main" val="1110047578"/>
              </p:ext>
            </p:extLst>
          </p:nvPr>
        </p:nvGraphicFramePr>
        <p:xfrm>
          <a:off x="876827" y="2185213"/>
          <a:ext cx="6849164" cy="1005840"/>
        </p:xfrm>
        <a:graphic>
          <a:graphicData uri="http://schemas.openxmlformats.org/drawingml/2006/table">
            <a:tbl>
              <a:tblPr firstRow="1" bandRow="1">
                <a:tableStyleId>{5C22544A-7EE6-4342-B048-85BDC9FD1C3A}</a:tableStyleId>
              </a:tblPr>
              <a:tblGrid>
                <a:gridCol w="1619568">
                  <a:extLst>
                    <a:ext uri="{9D8B030D-6E8A-4147-A177-3AD203B41FA5}">
                      <a16:colId xmlns:a16="http://schemas.microsoft.com/office/drawing/2014/main" val="1792592938"/>
                    </a:ext>
                  </a:extLst>
                </a:gridCol>
                <a:gridCol w="951462">
                  <a:extLst>
                    <a:ext uri="{9D8B030D-6E8A-4147-A177-3AD203B41FA5}">
                      <a16:colId xmlns:a16="http://schemas.microsoft.com/office/drawing/2014/main" val="3057555267"/>
                    </a:ext>
                  </a:extLst>
                </a:gridCol>
                <a:gridCol w="959965">
                  <a:extLst>
                    <a:ext uri="{9D8B030D-6E8A-4147-A177-3AD203B41FA5}">
                      <a16:colId xmlns:a16="http://schemas.microsoft.com/office/drawing/2014/main" val="4060433334"/>
                    </a:ext>
                  </a:extLst>
                </a:gridCol>
                <a:gridCol w="914265">
                  <a:extLst>
                    <a:ext uri="{9D8B030D-6E8A-4147-A177-3AD203B41FA5}">
                      <a16:colId xmlns:a16="http://schemas.microsoft.com/office/drawing/2014/main" val="2838440997"/>
                    </a:ext>
                  </a:extLst>
                </a:gridCol>
                <a:gridCol w="1345139">
                  <a:extLst>
                    <a:ext uri="{9D8B030D-6E8A-4147-A177-3AD203B41FA5}">
                      <a16:colId xmlns:a16="http://schemas.microsoft.com/office/drawing/2014/main" val="4197039598"/>
                    </a:ext>
                  </a:extLst>
                </a:gridCol>
                <a:gridCol w="1058765">
                  <a:extLst>
                    <a:ext uri="{9D8B030D-6E8A-4147-A177-3AD203B41FA5}">
                      <a16:colId xmlns:a16="http://schemas.microsoft.com/office/drawing/2014/main" val="2323880742"/>
                    </a:ext>
                  </a:extLst>
                </a:gridCol>
              </a:tblGrid>
              <a:tr h="234979">
                <a:tc>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Diabetes</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Flu</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Fracture</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Hypertension</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Migraine</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785193"/>
                  </a:ext>
                </a:extLst>
              </a:tr>
              <a:tr h="234979">
                <a:tc>
                  <a:txBody>
                    <a:bodyPr/>
                    <a:lstStyle/>
                    <a:p>
                      <a:pPr algn="ctr"/>
                      <a:r>
                        <a:rPr lang="en-US" sz="1600" b="1" dirty="0">
                          <a:solidFill>
                            <a:schemeClr val="accent1">
                              <a:lumMod val="50000"/>
                            </a:schemeClr>
                          </a:solidFill>
                        </a:rPr>
                        <a:t>Doctor_id</a:t>
                      </a:r>
                      <a:endParaRPr lang="en-IN" sz="1600" b="1" dirty="0">
                        <a:solidFill>
                          <a:schemeClr val="accent1">
                            <a:lumMod val="5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4</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281 &amp; 79</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230</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243</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214</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9075500"/>
                  </a:ext>
                </a:extLst>
              </a:tr>
              <a:tr h="234979">
                <a:tc>
                  <a:txBody>
                    <a:bodyPr/>
                    <a:lstStyle/>
                    <a:p>
                      <a:pPr algn="ctr"/>
                      <a:r>
                        <a:rPr lang="en-US" sz="1600" b="1" dirty="0">
                          <a:solidFill>
                            <a:schemeClr val="accent1">
                              <a:lumMod val="50000"/>
                            </a:schemeClr>
                          </a:solidFill>
                        </a:rPr>
                        <a:t>No. of Diagnoses</a:t>
                      </a:r>
                      <a:endParaRPr lang="en-IN" sz="1600" b="1" dirty="0">
                        <a:solidFill>
                          <a:schemeClr val="accent1">
                            <a:lumMod val="5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21</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19</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20</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23</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96323045"/>
                  </a:ext>
                </a:extLst>
              </a:tr>
            </a:tbl>
          </a:graphicData>
        </a:graphic>
      </p:graphicFrame>
      <p:sp>
        <p:nvSpPr>
          <p:cNvPr id="20" name="TextBox 15">
            <a:extLst>
              <a:ext uri="{FF2B5EF4-FFF2-40B4-BE49-F238E27FC236}">
                <a16:creationId xmlns:a16="http://schemas.microsoft.com/office/drawing/2014/main" id="{DF642AF8-664F-D753-BF0C-2753CA227457}"/>
              </a:ext>
            </a:extLst>
          </p:cNvPr>
          <p:cNvSpPr txBox="1"/>
          <p:nvPr/>
        </p:nvSpPr>
        <p:spPr>
          <a:xfrm>
            <a:off x="577942" y="3210462"/>
            <a:ext cx="7446934" cy="704937"/>
          </a:xfrm>
          <a:prstGeom prst="rect">
            <a:avLst/>
          </a:prstGeom>
        </p:spPr>
        <p:txBody>
          <a:bodyPr wrap="square" lIns="0" tIns="0" rIns="0" bIns="0" rtlCol="0" anchor="t">
            <a:spAutoFit/>
          </a:bodyPr>
          <a:lstStyle/>
          <a:p>
            <a:pPr marL="0" marR="0" lvl="0" indent="0" algn="l" defTabSz="914400" rtl="0" eaLnBrk="1" fontAlgn="auto" latinLnBrk="0" hangingPunct="1">
              <a:lnSpc>
                <a:spcPts val="2940"/>
              </a:lnSpc>
              <a:spcBef>
                <a:spcPct val="0"/>
              </a:spcBef>
              <a:spcAft>
                <a:spcPts val="0"/>
              </a:spcAft>
              <a:buClrTx/>
              <a:buSzTx/>
              <a:buFontTx/>
              <a:buNone/>
              <a:tabLst/>
              <a:defRPr/>
            </a:pPr>
            <a:r>
              <a:rPr kumimoji="0" lang="en-US" sz="1600" b="1" i="0" u="none" strike="noStrike" kern="1200" cap="none" spc="0" normalizeH="0" baseline="0" noProof="0" dirty="0">
                <a:ln>
                  <a:noFill/>
                </a:ln>
                <a:solidFill>
                  <a:srgbClr val="1E5ACD"/>
                </a:solidFill>
                <a:effectLst/>
                <a:uLnTx/>
                <a:uFillTx/>
                <a:latin typeface="Nourd Bold" panose="020B0604020202020204" charset="0"/>
                <a:ea typeface="+mn-ea"/>
                <a:cs typeface="Poppins Ultra-Bold"/>
                <a:sym typeface="Open Sans"/>
              </a:rPr>
              <a:t>Treatment Efficiency:</a:t>
            </a:r>
          </a:p>
          <a:p>
            <a:pPr marL="285750" marR="0" lvl="0" indent="-285750" algn="l" defTabSz="914400" rtl="0" eaLnBrk="1" fontAlgn="auto" latinLnBrk="0" hangingPunct="1">
              <a:lnSpc>
                <a:spcPts val="2940"/>
              </a:lnSpc>
              <a:spcBef>
                <a:spcPct val="0"/>
              </a:spcBef>
              <a:spcAft>
                <a:spcPts val="0"/>
              </a:spcAft>
              <a:buClrTx/>
              <a:buSzTx/>
              <a:buFont typeface="Wingdings" panose="05000000000000000000" pitchFamily="2" charset="2"/>
              <a:buChar char="Ø"/>
              <a:tabLst/>
              <a:defRPr/>
            </a:pPr>
            <a:r>
              <a:rPr kumimoji="0" lang="en-US" sz="1600" b="1" i="0" u="none" strike="noStrike" kern="1200" cap="none" spc="0" normalizeH="0" baseline="0" noProof="0" dirty="0">
                <a:ln>
                  <a:noFill/>
                </a:ln>
                <a:solidFill>
                  <a:prstClr val="black"/>
                </a:solidFill>
                <a:effectLst/>
                <a:uLnTx/>
                <a:uFillTx/>
                <a:latin typeface="Calibri"/>
                <a:ea typeface="Open Sans"/>
                <a:cs typeface="Open Sans"/>
                <a:sym typeface="Open Sans"/>
              </a:rPr>
              <a:t>The Doctors who prescribed certain medications the most are listed below:</a:t>
            </a:r>
          </a:p>
        </p:txBody>
      </p:sp>
      <p:graphicFrame>
        <p:nvGraphicFramePr>
          <p:cNvPr id="21" name="Table 5">
            <a:extLst>
              <a:ext uri="{FF2B5EF4-FFF2-40B4-BE49-F238E27FC236}">
                <a16:creationId xmlns:a16="http://schemas.microsoft.com/office/drawing/2014/main" id="{2BFF4446-E27A-0AA0-2D5E-F9094173C953}"/>
              </a:ext>
            </a:extLst>
          </p:cNvPr>
          <p:cNvGraphicFramePr>
            <a:graphicFrameLocks noGrp="1"/>
          </p:cNvGraphicFramePr>
          <p:nvPr>
            <p:extLst>
              <p:ext uri="{D42A27DB-BD31-4B8C-83A1-F6EECF244321}">
                <p14:modId xmlns:p14="http://schemas.microsoft.com/office/powerpoint/2010/main" val="4258245864"/>
              </p:ext>
            </p:extLst>
          </p:nvPr>
        </p:nvGraphicFramePr>
        <p:xfrm>
          <a:off x="876827" y="4004610"/>
          <a:ext cx="6849164" cy="1005840"/>
        </p:xfrm>
        <a:graphic>
          <a:graphicData uri="http://schemas.openxmlformats.org/drawingml/2006/table">
            <a:tbl>
              <a:tblPr firstRow="1" bandRow="1">
                <a:tableStyleId>{5C22544A-7EE6-4342-B048-85BDC9FD1C3A}</a:tableStyleId>
              </a:tblPr>
              <a:tblGrid>
                <a:gridCol w="1673249">
                  <a:extLst>
                    <a:ext uri="{9D8B030D-6E8A-4147-A177-3AD203B41FA5}">
                      <a16:colId xmlns:a16="http://schemas.microsoft.com/office/drawing/2014/main" val="1792592938"/>
                    </a:ext>
                  </a:extLst>
                </a:gridCol>
                <a:gridCol w="1001784">
                  <a:extLst>
                    <a:ext uri="{9D8B030D-6E8A-4147-A177-3AD203B41FA5}">
                      <a16:colId xmlns:a16="http://schemas.microsoft.com/office/drawing/2014/main" val="3057555267"/>
                    </a:ext>
                  </a:extLst>
                </a:gridCol>
                <a:gridCol w="1476369">
                  <a:extLst>
                    <a:ext uri="{9D8B030D-6E8A-4147-A177-3AD203B41FA5}">
                      <a16:colId xmlns:a16="http://schemas.microsoft.com/office/drawing/2014/main" val="4060433334"/>
                    </a:ext>
                  </a:extLst>
                </a:gridCol>
                <a:gridCol w="647846">
                  <a:extLst>
                    <a:ext uri="{9D8B030D-6E8A-4147-A177-3AD203B41FA5}">
                      <a16:colId xmlns:a16="http://schemas.microsoft.com/office/drawing/2014/main" val="2838440997"/>
                    </a:ext>
                  </a:extLst>
                </a:gridCol>
                <a:gridCol w="956058">
                  <a:extLst>
                    <a:ext uri="{9D8B030D-6E8A-4147-A177-3AD203B41FA5}">
                      <a16:colId xmlns:a16="http://schemas.microsoft.com/office/drawing/2014/main" val="4197039598"/>
                    </a:ext>
                  </a:extLst>
                </a:gridCol>
                <a:gridCol w="1093858">
                  <a:extLst>
                    <a:ext uri="{9D8B030D-6E8A-4147-A177-3AD203B41FA5}">
                      <a16:colId xmlns:a16="http://schemas.microsoft.com/office/drawing/2014/main" val="2323880742"/>
                    </a:ext>
                  </a:extLst>
                </a:gridCol>
              </a:tblGrid>
              <a:tr h="297314">
                <a:tc>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Antibiotics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Antidepressants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Insulin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Painkillers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Paracetamol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785193"/>
                  </a:ext>
                </a:extLst>
              </a:tr>
              <a:tr h="297314">
                <a:tc>
                  <a:txBody>
                    <a:bodyPr/>
                    <a:lstStyle/>
                    <a:p>
                      <a:pPr algn="ctr"/>
                      <a:r>
                        <a:rPr lang="en-US" sz="1600" b="1" dirty="0">
                          <a:solidFill>
                            <a:schemeClr val="accent1">
                              <a:lumMod val="50000"/>
                            </a:schemeClr>
                          </a:solidFill>
                        </a:rPr>
                        <a:t>Doctor_id</a:t>
                      </a:r>
                      <a:endParaRPr lang="en-IN" sz="1600" b="1" dirty="0">
                        <a:solidFill>
                          <a:schemeClr val="accent1">
                            <a:lumMod val="5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46 &amp; 247</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140 &amp; 236</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230</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4</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41</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9075500"/>
                  </a:ext>
                </a:extLst>
              </a:tr>
              <a:tr h="297314">
                <a:tc>
                  <a:txBody>
                    <a:bodyPr/>
                    <a:lstStyle/>
                    <a:p>
                      <a:pPr algn="ctr"/>
                      <a:r>
                        <a:rPr lang="en-US" sz="1600" b="1" dirty="0">
                          <a:solidFill>
                            <a:schemeClr val="accent1">
                              <a:lumMod val="50000"/>
                            </a:schemeClr>
                          </a:solidFill>
                        </a:rPr>
                        <a:t>No. of Times</a:t>
                      </a:r>
                      <a:endParaRPr lang="en-IN" sz="1600" b="1" dirty="0">
                        <a:solidFill>
                          <a:schemeClr val="accent1">
                            <a:lumMod val="5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18</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20</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17</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18</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18</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96323045"/>
                  </a:ext>
                </a:extLst>
              </a:tr>
            </a:tbl>
          </a:graphicData>
        </a:graphic>
      </p:graphicFrame>
      <p:sp>
        <p:nvSpPr>
          <p:cNvPr id="22" name="TextBox 15">
            <a:extLst>
              <a:ext uri="{FF2B5EF4-FFF2-40B4-BE49-F238E27FC236}">
                <a16:creationId xmlns:a16="http://schemas.microsoft.com/office/drawing/2014/main" id="{A8CB7076-C448-9E90-2D0A-F8EDCC01139D}"/>
              </a:ext>
            </a:extLst>
          </p:cNvPr>
          <p:cNvSpPr txBox="1"/>
          <p:nvPr/>
        </p:nvSpPr>
        <p:spPr>
          <a:xfrm>
            <a:off x="628745" y="5039129"/>
            <a:ext cx="7842935" cy="1448730"/>
          </a:xfrm>
          <a:prstGeom prst="rect">
            <a:avLst/>
          </a:prstGeom>
        </p:spPr>
        <p:txBody>
          <a:bodyPr wrap="square" lIns="0" tIns="0" rIns="0" bIns="0" rtlCol="0" anchor="t">
            <a:spAutoFit/>
          </a:bodyPr>
          <a:lstStyle/>
          <a:p>
            <a:pPr marL="0" marR="0" lvl="0" indent="0" algn="l" defTabSz="914400" rtl="0" eaLnBrk="1" fontAlgn="auto" latinLnBrk="0" hangingPunct="1">
              <a:lnSpc>
                <a:spcPts val="2940"/>
              </a:lnSpc>
              <a:spcBef>
                <a:spcPct val="0"/>
              </a:spcBef>
              <a:spcAft>
                <a:spcPts val="0"/>
              </a:spcAft>
              <a:buClrTx/>
              <a:buSzTx/>
              <a:buFontTx/>
              <a:buNone/>
              <a:tabLst/>
              <a:defRPr/>
            </a:pPr>
            <a:r>
              <a:rPr kumimoji="0" lang="en-US" sz="1600" b="1" i="0" u="none" strike="noStrike" kern="1200" cap="none" spc="0" normalizeH="0" baseline="0" noProof="0" dirty="0">
                <a:ln>
                  <a:noFill/>
                </a:ln>
                <a:solidFill>
                  <a:srgbClr val="1E5ACD"/>
                </a:solidFill>
                <a:effectLst/>
                <a:uLnTx/>
                <a:uFillTx/>
                <a:latin typeface="Nourd Bold" panose="020B0604020202020204" charset="0"/>
                <a:ea typeface="+mn-ea"/>
                <a:cs typeface="Poppins Ultra-Bold"/>
                <a:sym typeface="Open Sans"/>
              </a:rPr>
              <a:t>Appointment Efficiency:</a:t>
            </a:r>
          </a:p>
          <a:p>
            <a:pPr marL="285750" indent="-285750">
              <a:lnSpc>
                <a:spcPts val="2940"/>
              </a:lnSpc>
              <a:spcBef>
                <a:spcPct val="0"/>
              </a:spcBef>
              <a:buFont typeface="Wingdings" panose="05000000000000000000" pitchFamily="2" charset="2"/>
              <a:buChar char="Ø"/>
              <a:defRPr/>
            </a:pPr>
            <a:r>
              <a:rPr kumimoji="0" lang="en-US" sz="1600" b="1" i="0" u="none" strike="noStrike" kern="1200" cap="none" spc="0" normalizeH="0" baseline="0" noProof="0" dirty="0">
                <a:ln>
                  <a:noFill/>
                </a:ln>
                <a:solidFill>
                  <a:prstClr val="black"/>
                </a:solidFill>
                <a:effectLst/>
                <a:uLnTx/>
                <a:uFillTx/>
                <a:latin typeface="Calibri"/>
                <a:ea typeface="Open Sans"/>
                <a:cs typeface="Open Sans"/>
                <a:sym typeface="Open Sans"/>
              </a:rPr>
              <a:t>The scheduled appointments average is 33%.</a:t>
            </a:r>
            <a:endParaRPr lang="en-US" sz="1600" b="1" dirty="0">
              <a:solidFill>
                <a:prstClr val="black"/>
              </a:solidFill>
              <a:latin typeface="Calibri"/>
              <a:ea typeface="Open Sans"/>
              <a:cs typeface="Open Sans"/>
              <a:sym typeface="Open Sans"/>
            </a:endParaRPr>
          </a:p>
          <a:p>
            <a:pPr marL="285750" indent="-285750">
              <a:lnSpc>
                <a:spcPts val="2940"/>
              </a:lnSpc>
              <a:spcBef>
                <a:spcPct val="0"/>
              </a:spcBef>
              <a:buFont typeface="Wingdings" panose="05000000000000000000" pitchFamily="2" charset="2"/>
              <a:buChar char="Ø"/>
              <a:defRPr/>
            </a:pPr>
            <a:r>
              <a:rPr lang="en-US" sz="1600" b="1" dirty="0">
                <a:solidFill>
                  <a:prstClr val="black"/>
                </a:solidFill>
                <a:latin typeface="Calibri"/>
                <a:ea typeface="Open Sans"/>
                <a:cs typeface="Open Sans"/>
                <a:sym typeface="Open Sans"/>
              </a:rPr>
              <a:t>Doctor_143 has the highest completion of 21 appointments being completed. </a:t>
            </a:r>
          </a:p>
          <a:p>
            <a:pPr marL="285750" marR="0" lvl="0" indent="-285750" algn="l" defTabSz="914400" rtl="0" eaLnBrk="1" fontAlgn="auto" latinLnBrk="0" hangingPunct="1">
              <a:lnSpc>
                <a:spcPts val="2940"/>
              </a:lnSpc>
              <a:spcBef>
                <a:spcPct val="0"/>
              </a:spcBef>
              <a:spcAft>
                <a:spcPts val="0"/>
              </a:spcAft>
              <a:buClrTx/>
              <a:buSzTx/>
              <a:buFont typeface="Wingdings" panose="05000000000000000000" pitchFamily="2" charset="2"/>
              <a:buChar char="Ø"/>
              <a:tabLst/>
              <a:defRPr/>
            </a:pPr>
            <a:r>
              <a:rPr lang="en-US" sz="1600" b="1" dirty="0">
                <a:solidFill>
                  <a:prstClr val="black"/>
                </a:solidFill>
                <a:latin typeface="Calibri"/>
                <a:ea typeface="Open Sans"/>
                <a:cs typeface="Open Sans"/>
                <a:sym typeface="Open Sans"/>
              </a:rPr>
              <a:t>Doctor_37 has the highest cancellation of 23 appointments being cancelled. </a:t>
            </a:r>
          </a:p>
        </p:txBody>
      </p:sp>
    </p:spTree>
    <p:extLst>
      <p:ext uri="{BB962C8B-B14F-4D97-AF65-F5344CB8AC3E}">
        <p14:creationId xmlns:p14="http://schemas.microsoft.com/office/powerpoint/2010/main" val="2345118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11686"/>
            <a:ext cx="11529646" cy="596139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75849"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82866"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Business Insights - 3</a:t>
            </a:r>
          </a:p>
        </p:txBody>
      </p:sp>
      <p:sp>
        <p:nvSpPr>
          <p:cNvPr id="11" name="Freeform 18">
            <a:extLst>
              <a:ext uri="{FF2B5EF4-FFF2-40B4-BE49-F238E27FC236}">
                <a16:creationId xmlns:a16="http://schemas.microsoft.com/office/drawing/2014/main" id="{99331D41-6DA9-D7A6-EC10-113E56CB6F31}"/>
              </a:ext>
            </a:extLst>
          </p:cNvPr>
          <p:cNvSpPr/>
          <p:nvPr/>
        </p:nvSpPr>
        <p:spPr>
          <a:xfrm>
            <a:off x="430745" y="696950"/>
            <a:ext cx="396000" cy="324000"/>
          </a:xfrm>
          <a:custGeom>
            <a:avLst/>
            <a:gdLst/>
            <a:ahLst/>
            <a:cxnLst/>
            <a:rect l="l" t="t" r="r" b="b"/>
            <a:pathLst>
              <a:path w="481965" h="481965">
                <a:moveTo>
                  <a:pt x="0" y="0"/>
                </a:moveTo>
                <a:lnTo>
                  <a:pt x="481965" y="0"/>
                </a:lnTo>
                <a:lnTo>
                  <a:pt x="481965" y="481965"/>
                </a:lnTo>
                <a:lnTo>
                  <a:pt x="0" y="4819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a:extLst>
              <a:ext uri="{FF2B5EF4-FFF2-40B4-BE49-F238E27FC236}">
                <a16:creationId xmlns:a16="http://schemas.microsoft.com/office/drawing/2014/main" id="{F0CDDB47-470B-D9FA-374D-7CB682B97886}"/>
              </a:ext>
            </a:extLst>
          </p:cNvPr>
          <p:cNvSpPr txBox="1"/>
          <p:nvPr/>
        </p:nvSpPr>
        <p:spPr>
          <a:xfrm>
            <a:off x="577942" y="1048808"/>
            <a:ext cx="7446934" cy="2192267"/>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Appointment Trends:</a:t>
            </a:r>
            <a:endParaRPr lang="en-US" sz="1600" b="1" dirty="0">
              <a:solidFill>
                <a:schemeClr val="accent1">
                  <a:lumMod val="50000"/>
                </a:schemeClr>
              </a:solidFill>
              <a:latin typeface="Open Sans"/>
              <a:ea typeface="Open Sans"/>
              <a:cs typeface="Open Sans"/>
              <a:sym typeface="Open Sans"/>
            </a:endParaRP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Monthly Variations: </a:t>
            </a:r>
            <a:r>
              <a:rPr lang="en-US" sz="1600" b="1" dirty="0">
                <a:latin typeface="+mj-lt"/>
                <a:ea typeface="Open Sans"/>
                <a:cs typeface="Open Sans"/>
                <a:sym typeface="Open Sans"/>
              </a:rPr>
              <a:t>Appointment volumes peak in May to August and December &amp; January, possibly due to seasonal illnesses.</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Doctor Specific Trends: </a:t>
            </a:r>
            <a:r>
              <a:rPr lang="en-US" sz="1600" b="1" dirty="0">
                <a:latin typeface="+mj-lt"/>
                <a:ea typeface="Open Sans"/>
                <a:cs typeface="Open Sans"/>
                <a:sym typeface="Open Sans"/>
              </a:rPr>
              <a:t>Specialists like Cardiology &amp; Pediatrics handled more than 20% patients than other specialists.</a:t>
            </a: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Follow-up Patients: </a:t>
            </a:r>
            <a:r>
              <a:rPr lang="en-US" sz="1600" b="1" dirty="0">
                <a:latin typeface="+mj-lt"/>
                <a:ea typeface="Open Sans"/>
                <a:cs typeface="Open Sans"/>
                <a:sym typeface="Open Sans"/>
              </a:rPr>
              <a:t>20.4% of maximum appointments were for follow-ups.</a:t>
            </a:r>
          </a:p>
        </p:txBody>
      </p:sp>
      <p:sp>
        <p:nvSpPr>
          <p:cNvPr id="32" name="TextBox 31">
            <a:extLst>
              <a:ext uri="{FF2B5EF4-FFF2-40B4-BE49-F238E27FC236}">
                <a16:creationId xmlns:a16="http://schemas.microsoft.com/office/drawing/2014/main" id="{E4A5BF61-2391-DECB-40A8-942ACEA0C63F}"/>
              </a:ext>
            </a:extLst>
          </p:cNvPr>
          <p:cNvSpPr txBox="1"/>
          <p:nvPr/>
        </p:nvSpPr>
        <p:spPr>
          <a:xfrm>
            <a:off x="826745" y="620150"/>
            <a:ext cx="4593394" cy="471924"/>
          </a:xfrm>
          <a:prstGeom prst="rect">
            <a:avLst/>
          </a:prstGeom>
          <a:noFill/>
        </p:spPr>
        <p:txBody>
          <a:bodyPr wrap="square">
            <a:spAutoFit/>
          </a:bodyPr>
          <a:lstStyle/>
          <a:p>
            <a:pPr marL="0" marR="0" lvl="0" indent="0" algn="l" defTabSz="914400" rtl="0" eaLnBrk="1" fontAlgn="auto" latinLnBrk="0" hangingPunct="1">
              <a:lnSpc>
                <a:spcPts val="3359"/>
              </a:lnSpc>
              <a:spcBef>
                <a:spcPct val="0"/>
              </a:spcBef>
              <a:spcAft>
                <a:spcPts val="0"/>
              </a:spcAft>
              <a:buClrTx/>
              <a:buSzTx/>
              <a:buFontTx/>
              <a:buNone/>
              <a:tabLst/>
              <a:defRPr/>
            </a:pPr>
            <a:r>
              <a:rPr lang="en-IN" b="1" dirty="0">
                <a:solidFill>
                  <a:srgbClr val="40566E"/>
                </a:solidFill>
                <a:latin typeface="Poppins Ultra-Bold"/>
                <a:cs typeface="Poppins Ultra-Bold"/>
              </a:rPr>
              <a:t>Appointment Scheduling &amp; Completion: </a:t>
            </a:r>
            <a:endParaRPr lang="en-US" b="1" dirty="0">
              <a:solidFill>
                <a:srgbClr val="40566E"/>
              </a:solidFill>
              <a:latin typeface="Poppins Ultra-Bold"/>
              <a:cs typeface="Poppins Ultra-Bold"/>
              <a:sym typeface="Poppins Ultra-Bold"/>
            </a:endParaRPr>
          </a:p>
        </p:txBody>
      </p:sp>
      <p:sp>
        <p:nvSpPr>
          <p:cNvPr id="16" name="TextBox 15">
            <a:extLst>
              <a:ext uri="{FF2B5EF4-FFF2-40B4-BE49-F238E27FC236}">
                <a16:creationId xmlns:a16="http://schemas.microsoft.com/office/drawing/2014/main" id="{893D1EFA-431B-75AC-F26C-F227C73F1185}"/>
              </a:ext>
            </a:extLst>
          </p:cNvPr>
          <p:cNvSpPr txBox="1"/>
          <p:nvPr/>
        </p:nvSpPr>
        <p:spPr>
          <a:xfrm>
            <a:off x="577942" y="3258513"/>
            <a:ext cx="7446934" cy="2192523"/>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Appointment Cancellation:</a:t>
            </a:r>
            <a:endParaRPr lang="en-US" sz="1600" b="1" dirty="0">
              <a:solidFill>
                <a:schemeClr val="accent1">
                  <a:lumMod val="50000"/>
                </a:schemeClr>
              </a:solidFill>
              <a:latin typeface="Open Sans"/>
              <a:ea typeface="Open Sans"/>
              <a:cs typeface="Open Sans"/>
              <a:sym typeface="Open Sans"/>
            </a:endParaRP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Cancellation Rate:: </a:t>
            </a:r>
            <a:r>
              <a:rPr lang="en-US" sz="1600" b="1" dirty="0">
                <a:latin typeface="+mj-lt"/>
                <a:ea typeface="Open Sans"/>
                <a:cs typeface="Open Sans"/>
                <a:sym typeface="Open Sans"/>
              </a:rPr>
              <a:t>33.3% of appointments were cancelled which is one third of the overall appointments.</a:t>
            </a: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Reasons: </a:t>
            </a:r>
            <a:r>
              <a:rPr lang="en-US" sz="1600" b="1" dirty="0">
                <a:latin typeface="+mj-lt"/>
                <a:ea typeface="Open Sans"/>
                <a:cs typeface="Open Sans"/>
                <a:sym typeface="Open Sans"/>
              </a:rPr>
              <a:t>20.4% of appointments been cancelled were follow-ups.</a:t>
            </a: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Specialty Impact: </a:t>
            </a:r>
            <a:r>
              <a:rPr lang="en-US" sz="1600" b="1" dirty="0">
                <a:latin typeface="+mj-lt"/>
                <a:ea typeface="Open Sans"/>
                <a:cs typeface="Open Sans"/>
                <a:sym typeface="Open Sans"/>
              </a:rPr>
              <a:t>24.4% of higher cancellation rates for Cardiology compared to other specialists.</a:t>
            </a:r>
          </a:p>
        </p:txBody>
      </p:sp>
      <p:sp>
        <p:nvSpPr>
          <p:cNvPr id="17" name="TextBox 16">
            <a:extLst>
              <a:ext uri="{FF2B5EF4-FFF2-40B4-BE49-F238E27FC236}">
                <a16:creationId xmlns:a16="http://schemas.microsoft.com/office/drawing/2014/main" id="{3B027039-BF7F-41A3-5F9A-F4DE561C352D}"/>
              </a:ext>
            </a:extLst>
          </p:cNvPr>
          <p:cNvSpPr txBox="1"/>
          <p:nvPr/>
        </p:nvSpPr>
        <p:spPr>
          <a:xfrm>
            <a:off x="577941" y="5451036"/>
            <a:ext cx="7545641" cy="1076833"/>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Appointment Completion:</a:t>
            </a:r>
            <a:endParaRPr lang="en-US" sz="1600" b="1" dirty="0">
              <a:solidFill>
                <a:schemeClr val="accent1">
                  <a:lumMod val="50000"/>
                </a:schemeClr>
              </a:solidFill>
              <a:latin typeface="Open Sans"/>
              <a:ea typeface="Open Sans"/>
              <a:cs typeface="Open Sans"/>
              <a:sym typeface="Open Sans"/>
            </a:endParaRP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Completion Rate:: </a:t>
            </a:r>
            <a:r>
              <a:rPr lang="en-US" sz="1600" b="1" dirty="0">
                <a:latin typeface="+mj-lt"/>
                <a:ea typeface="Open Sans"/>
                <a:cs typeface="Open Sans"/>
                <a:sym typeface="Open Sans"/>
              </a:rPr>
              <a:t>33.9% of scheduled appointments were completed where as 32.7% of appointments are in scheduled status.</a:t>
            </a:r>
          </a:p>
        </p:txBody>
      </p:sp>
      <p:grpSp>
        <p:nvGrpSpPr>
          <p:cNvPr id="18" name="Group 6">
            <a:extLst>
              <a:ext uri="{FF2B5EF4-FFF2-40B4-BE49-F238E27FC236}">
                <a16:creationId xmlns:a16="http://schemas.microsoft.com/office/drawing/2014/main" id="{E74DD2B8-C49E-45BF-9ADF-86EB6A864B90}"/>
              </a:ext>
            </a:extLst>
          </p:cNvPr>
          <p:cNvGrpSpPr/>
          <p:nvPr/>
        </p:nvGrpSpPr>
        <p:grpSpPr>
          <a:xfrm>
            <a:off x="8024876" y="611686"/>
            <a:ext cx="3835947" cy="5961391"/>
            <a:chOff x="0" y="0"/>
            <a:chExt cx="654487" cy="463882"/>
          </a:xfrm>
        </p:grpSpPr>
        <p:sp>
          <p:nvSpPr>
            <p:cNvPr id="19" name="Freeform 7">
              <a:extLst>
                <a:ext uri="{FF2B5EF4-FFF2-40B4-BE49-F238E27FC236}">
                  <a16:creationId xmlns:a16="http://schemas.microsoft.com/office/drawing/2014/main" id="{175546D2-C603-E600-9C37-9D9C13A99E53}"/>
                </a:ext>
              </a:extLst>
            </p:cNvPr>
            <p:cNvSpPr/>
            <p:nvPr/>
          </p:nvSpPr>
          <p:spPr>
            <a:xfrm>
              <a:off x="0" y="0"/>
              <a:ext cx="654487" cy="463882"/>
            </a:xfrm>
            <a:custGeom>
              <a:avLst/>
              <a:gdLst/>
              <a:ahLst/>
              <a:cxnLst/>
              <a:rect l="l" t="t" r="r" b="b"/>
              <a:pathLst>
                <a:path w="654487" h="463882">
                  <a:moveTo>
                    <a:pt x="91631" y="0"/>
                  </a:moveTo>
                  <a:lnTo>
                    <a:pt x="562856" y="0"/>
                  </a:lnTo>
                  <a:cubicBezTo>
                    <a:pt x="613462" y="0"/>
                    <a:pt x="654487" y="41025"/>
                    <a:pt x="654487" y="91631"/>
                  </a:cubicBezTo>
                  <a:lnTo>
                    <a:pt x="654487" y="372251"/>
                  </a:lnTo>
                  <a:cubicBezTo>
                    <a:pt x="654487" y="396553"/>
                    <a:pt x="644833" y="419860"/>
                    <a:pt x="627649" y="437044"/>
                  </a:cubicBezTo>
                  <a:cubicBezTo>
                    <a:pt x="610465" y="454228"/>
                    <a:pt x="587158" y="463882"/>
                    <a:pt x="562856" y="463882"/>
                  </a:cubicBezTo>
                  <a:lnTo>
                    <a:pt x="91631" y="463882"/>
                  </a:lnTo>
                  <a:cubicBezTo>
                    <a:pt x="67329" y="463882"/>
                    <a:pt x="44022" y="454228"/>
                    <a:pt x="26838" y="437044"/>
                  </a:cubicBezTo>
                  <a:cubicBezTo>
                    <a:pt x="9654" y="419860"/>
                    <a:pt x="0" y="396553"/>
                    <a:pt x="0" y="372251"/>
                  </a:cubicBezTo>
                  <a:lnTo>
                    <a:pt x="0" y="91631"/>
                  </a:lnTo>
                  <a:cubicBezTo>
                    <a:pt x="0" y="67329"/>
                    <a:pt x="9654" y="44022"/>
                    <a:pt x="26838" y="26838"/>
                  </a:cubicBezTo>
                  <a:cubicBezTo>
                    <a:pt x="44022" y="9654"/>
                    <a:pt x="67329" y="0"/>
                    <a:pt x="91631" y="0"/>
                  </a:cubicBezTo>
                  <a:close/>
                </a:path>
              </a:pathLst>
            </a:custGeom>
            <a:blipFill>
              <a:blip r:embed="rId4"/>
              <a:stretch>
                <a:fillRect l="-3191" r="-3191"/>
              </a:stretch>
            </a:blipFill>
          </p:spPr>
        </p:sp>
      </p:grpSp>
    </p:spTree>
    <p:extLst>
      <p:ext uri="{BB962C8B-B14F-4D97-AF65-F5344CB8AC3E}">
        <p14:creationId xmlns:p14="http://schemas.microsoft.com/office/powerpoint/2010/main" val="3194630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11686"/>
            <a:ext cx="11529646" cy="596139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902353"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82866"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Business Insights - 4</a:t>
            </a:r>
          </a:p>
        </p:txBody>
      </p:sp>
      <p:sp>
        <p:nvSpPr>
          <p:cNvPr id="11" name="Freeform 18">
            <a:extLst>
              <a:ext uri="{FF2B5EF4-FFF2-40B4-BE49-F238E27FC236}">
                <a16:creationId xmlns:a16="http://schemas.microsoft.com/office/drawing/2014/main" id="{99331D41-6DA9-D7A6-EC10-113E56CB6F31}"/>
              </a:ext>
            </a:extLst>
          </p:cNvPr>
          <p:cNvSpPr/>
          <p:nvPr/>
        </p:nvSpPr>
        <p:spPr>
          <a:xfrm>
            <a:off x="430745" y="696950"/>
            <a:ext cx="396000" cy="324000"/>
          </a:xfrm>
          <a:custGeom>
            <a:avLst/>
            <a:gdLst/>
            <a:ahLst/>
            <a:cxnLst/>
            <a:rect l="l" t="t" r="r" b="b"/>
            <a:pathLst>
              <a:path w="481965" h="481965">
                <a:moveTo>
                  <a:pt x="0" y="0"/>
                </a:moveTo>
                <a:lnTo>
                  <a:pt x="481965" y="0"/>
                </a:lnTo>
                <a:lnTo>
                  <a:pt x="481965" y="481965"/>
                </a:lnTo>
                <a:lnTo>
                  <a:pt x="0" y="4819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a:extLst>
              <a:ext uri="{FF2B5EF4-FFF2-40B4-BE49-F238E27FC236}">
                <a16:creationId xmlns:a16="http://schemas.microsoft.com/office/drawing/2014/main" id="{F0CDDB47-470B-D9FA-374D-7CB682B97886}"/>
              </a:ext>
            </a:extLst>
          </p:cNvPr>
          <p:cNvSpPr txBox="1"/>
          <p:nvPr/>
        </p:nvSpPr>
        <p:spPr>
          <a:xfrm>
            <a:off x="627295" y="1215238"/>
            <a:ext cx="7446934" cy="1448730"/>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Most Prescribed Medications Overall:</a:t>
            </a:r>
            <a:endParaRPr lang="en-US" sz="1600" b="1" dirty="0">
              <a:solidFill>
                <a:schemeClr val="accent1">
                  <a:lumMod val="50000"/>
                </a:schemeClr>
              </a:solidFill>
              <a:latin typeface="Open Sans"/>
              <a:ea typeface="Open Sans"/>
              <a:cs typeface="Open Sans"/>
              <a:sym typeface="Open Sans"/>
            </a:endParaRPr>
          </a:p>
          <a:p>
            <a:pPr marL="285750" lvl="0" indent="-285750">
              <a:lnSpc>
                <a:spcPts val="2940"/>
              </a:lnSpc>
              <a:spcBef>
                <a:spcPct val="0"/>
              </a:spcBef>
              <a:buFont typeface="Wingdings" panose="05000000000000000000" pitchFamily="2" charset="2"/>
              <a:buChar char="Ø"/>
            </a:pPr>
            <a:r>
              <a:rPr lang="en-US" sz="1600" b="1" dirty="0">
                <a:latin typeface="+mj-lt"/>
                <a:ea typeface="Open Sans"/>
                <a:cs typeface="Open Sans"/>
                <a:sym typeface="Open Sans"/>
              </a:rPr>
              <a:t>Painkillers is the top most prescribed medication.</a:t>
            </a:r>
          </a:p>
          <a:p>
            <a:pPr marL="285750" lvl="0" indent="-285750">
              <a:lnSpc>
                <a:spcPts val="2940"/>
              </a:lnSpc>
              <a:spcBef>
                <a:spcPct val="0"/>
              </a:spcBef>
              <a:buFont typeface="Wingdings" panose="05000000000000000000" pitchFamily="2" charset="2"/>
              <a:buChar char="Ø"/>
            </a:pPr>
            <a:r>
              <a:rPr lang="en-US" sz="1600" b="1" dirty="0">
                <a:latin typeface="+mj-lt"/>
                <a:ea typeface="Open Sans"/>
                <a:cs typeface="Open Sans"/>
                <a:sym typeface="Open Sans"/>
              </a:rPr>
              <a:t>Categorized medications based on long-term (Insulin) vs short-term (Antidepressants) use.</a:t>
            </a:r>
          </a:p>
        </p:txBody>
      </p:sp>
      <p:sp>
        <p:nvSpPr>
          <p:cNvPr id="32" name="TextBox 31">
            <a:extLst>
              <a:ext uri="{FF2B5EF4-FFF2-40B4-BE49-F238E27FC236}">
                <a16:creationId xmlns:a16="http://schemas.microsoft.com/office/drawing/2014/main" id="{E4A5BF61-2391-DECB-40A8-942ACEA0C63F}"/>
              </a:ext>
            </a:extLst>
          </p:cNvPr>
          <p:cNvSpPr txBox="1"/>
          <p:nvPr/>
        </p:nvSpPr>
        <p:spPr>
          <a:xfrm>
            <a:off x="826745" y="620150"/>
            <a:ext cx="2512803" cy="471924"/>
          </a:xfrm>
          <a:prstGeom prst="rect">
            <a:avLst/>
          </a:prstGeom>
          <a:noFill/>
        </p:spPr>
        <p:txBody>
          <a:bodyPr wrap="square">
            <a:spAutoFit/>
          </a:bodyPr>
          <a:lstStyle/>
          <a:p>
            <a:pPr marL="0" marR="0" lvl="0" indent="0" algn="l" defTabSz="914400" rtl="0" eaLnBrk="1" fontAlgn="auto" latinLnBrk="0" hangingPunct="1">
              <a:lnSpc>
                <a:spcPts val="3359"/>
              </a:lnSpc>
              <a:spcBef>
                <a:spcPct val="0"/>
              </a:spcBef>
              <a:spcAft>
                <a:spcPts val="0"/>
              </a:spcAft>
              <a:buClrTx/>
              <a:buSzTx/>
              <a:buFontTx/>
              <a:buNone/>
              <a:tabLst/>
              <a:defRPr/>
            </a:pPr>
            <a:r>
              <a:rPr lang="en-IN" b="1" dirty="0">
                <a:solidFill>
                  <a:srgbClr val="40566E"/>
                </a:solidFill>
                <a:latin typeface="Poppins Ultra-Bold"/>
                <a:cs typeface="Poppins Ultra-Bold"/>
              </a:rPr>
              <a:t>Medication Analysis</a:t>
            </a:r>
            <a:endParaRPr lang="en-US" b="1" dirty="0">
              <a:solidFill>
                <a:srgbClr val="40566E"/>
              </a:solidFill>
              <a:latin typeface="Poppins Ultra-Bold"/>
              <a:cs typeface="Poppins Ultra-Bold"/>
              <a:sym typeface="Poppins Ultra-Bold"/>
            </a:endParaRPr>
          </a:p>
        </p:txBody>
      </p:sp>
      <p:sp>
        <p:nvSpPr>
          <p:cNvPr id="16" name="TextBox 15">
            <a:extLst>
              <a:ext uri="{FF2B5EF4-FFF2-40B4-BE49-F238E27FC236}">
                <a16:creationId xmlns:a16="http://schemas.microsoft.com/office/drawing/2014/main" id="{893D1EFA-431B-75AC-F26C-F227C73F1185}"/>
              </a:ext>
            </a:extLst>
          </p:cNvPr>
          <p:cNvSpPr txBox="1"/>
          <p:nvPr/>
        </p:nvSpPr>
        <p:spPr>
          <a:xfrm>
            <a:off x="627295" y="2833508"/>
            <a:ext cx="7446934" cy="3308213"/>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Medications by Diagnoses:</a:t>
            </a:r>
            <a:endParaRPr lang="en-US" sz="1600" b="1" dirty="0">
              <a:solidFill>
                <a:schemeClr val="accent1">
                  <a:lumMod val="50000"/>
                </a:schemeClr>
              </a:solidFill>
              <a:latin typeface="Open Sans"/>
              <a:ea typeface="Open Sans"/>
              <a:cs typeface="Open Sans"/>
              <a:sym typeface="Open Sans"/>
            </a:endParaRPr>
          </a:p>
          <a:p>
            <a:pPr marL="285750" indent="-285750">
              <a:lnSpc>
                <a:spcPts val="2940"/>
              </a:lnSpc>
              <a:spcBef>
                <a:spcPct val="0"/>
              </a:spcBef>
              <a:buFont typeface="Wingdings" panose="05000000000000000000" pitchFamily="2" charset="2"/>
              <a:buChar char="Ø"/>
            </a:pPr>
            <a:r>
              <a:rPr lang="en-US" sz="1600" b="1" dirty="0">
                <a:latin typeface="+mj-lt"/>
                <a:ea typeface="Open Sans"/>
                <a:cs typeface="Open Sans"/>
                <a:sym typeface="Open Sans"/>
              </a:rPr>
              <a:t>The most common prescribed medication for each diagnosis are listed below:</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Diabetes  - Painkillers</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Flu - Painkillers &amp; Antidepressants</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Fracture - Antibiotics</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Hypertension - Paracetamol</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Migraine - Antibiotics</a:t>
            </a:r>
            <a:endParaRPr lang="en-US" sz="1600" b="1" dirty="0">
              <a:latin typeface="+mj-lt"/>
              <a:ea typeface="Open Sans"/>
              <a:cs typeface="Open Sans"/>
              <a:sym typeface="Open Sans"/>
            </a:endParaRPr>
          </a:p>
          <a:p>
            <a:pPr marL="285750" indent="-285750">
              <a:lnSpc>
                <a:spcPts val="2940"/>
              </a:lnSpc>
              <a:spcBef>
                <a:spcPct val="0"/>
              </a:spcBef>
              <a:buFont typeface="Wingdings" panose="05000000000000000000" pitchFamily="2" charset="2"/>
              <a:buChar char="Ø"/>
            </a:pPr>
            <a:r>
              <a:rPr lang="en-US" sz="1600" b="1" dirty="0">
                <a:latin typeface="+mj-lt"/>
                <a:ea typeface="Open Sans"/>
                <a:cs typeface="Open Sans"/>
              </a:rPr>
              <a:t>Painkillers and Paracetamol are prescribed across multiple diagnoses, indicating frequent pain management treatments.</a:t>
            </a:r>
            <a:endParaRPr lang="en-US" sz="1600" b="1" dirty="0">
              <a:latin typeface="+mj-lt"/>
              <a:ea typeface="Open Sans"/>
              <a:cs typeface="Open Sans"/>
              <a:sym typeface="Open Sans"/>
            </a:endParaRPr>
          </a:p>
        </p:txBody>
      </p:sp>
      <p:grpSp>
        <p:nvGrpSpPr>
          <p:cNvPr id="20" name="Group 19">
            <a:extLst>
              <a:ext uri="{FF2B5EF4-FFF2-40B4-BE49-F238E27FC236}">
                <a16:creationId xmlns:a16="http://schemas.microsoft.com/office/drawing/2014/main" id="{A4501CAF-49A7-4E22-055B-0302AF0D6395}"/>
              </a:ext>
            </a:extLst>
          </p:cNvPr>
          <p:cNvGrpSpPr/>
          <p:nvPr/>
        </p:nvGrpSpPr>
        <p:grpSpPr>
          <a:xfrm>
            <a:off x="8074229" y="611686"/>
            <a:ext cx="3786593" cy="5961391"/>
            <a:chOff x="0" y="0"/>
            <a:chExt cx="770418" cy="950527"/>
          </a:xfrm>
        </p:grpSpPr>
        <p:sp>
          <p:nvSpPr>
            <p:cNvPr id="21" name="Freeform 20">
              <a:extLst>
                <a:ext uri="{FF2B5EF4-FFF2-40B4-BE49-F238E27FC236}">
                  <a16:creationId xmlns:a16="http://schemas.microsoft.com/office/drawing/2014/main" id="{3C8D05DF-A3F4-F4B6-24D3-557492A8BA7B}"/>
                </a:ext>
              </a:extLst>
            </p:cNvPr>
            <p:cNvSpPr/>
            <p:nvPr/>
          </p:nvSpPr>
          <p:spPr>
            <a:xfrm>
              <a:off x="0" y="0"/>
              <a:ext cx="770418" cy="950527"/>
            </a:xfrm>
            <a:custGeom>
              <a:avLst/>
              <a:gdLst/>
              <a:ahLst/>
              <a:cxnLst/>
              <a:rect l="l" t="t" r="r" b="b"/>
              <a:pathLst>
                <a:path w="770418" h="950527">
                  <a:moveTo>
                    <a:pt x="114986" y="0"/>
                  </a:moveTo>
                  <a:lnTo>
                    <a:pt x="655433" y="0"/>
                  </a:lnTo>
                  <a:cubicBezTo>
                    <a:pt x="718938" y="0"/>
                    <a:pt x="770418" y="51481"/>
                    <a:pt x="770418" y="114986"/>
                  </a:cubicBezTo>
                  <a:lnTo>
                    <a:pt x="770418" y="835541"/>
                  </a:lnTo>
                  <a:cubicBezTo>
                    <a:pt x="770418" y="899046"/>
                    <a:pt x="718938" y="950527"/>
                    <a:pt x="655433" y="950527"/>
                  </a:cubicBezTo>
                  <a:lnTo>
                    <a:pt x="114986" y="950527"/>
                  </a:lnTo>
                  <a:cubicBezTo>
                    <a:pt x="51481" y="950527"/>
                    <a:pt x="0" y="899046"/>
                    <a:pt x="0" y="835541"/>
                  </a:cubicBezTo>
                  <a:lnTo>
                    <a:pt x="0" y="114986"/>
                  </a:lnTo>
                  <a:cubicBezTo>
                    <a:pt x="0" y="51481"/>
                    <a:pt x="51481" y="0"/>
                    <a:pt x="114986" y="0"/>
                  </a:cubicBezTo>
                  <a:close/>
                </a:path>
              </a:pathLst>
            </a:custGeom>
            <a:blipFill>
              <a:blip r:embed="rId4"/>
              <a:stretch>
                <a:fillRect t="-10826" b="-10826"/>
              </a:stretch>
            </a:blipFill>
          </p:spPr>
        </p:sp>
      </p:grpSp>
    </p:spTree>
    <p:extLst>
      <p:ext uri="{BB962C8B-B14F-4D97-AF65-F5344CB8AC3E}">
        <p14:creationId xmlns:p14="http://schemas.microsoft.com/office/powerpoint/2010/main" val="24346816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255371" y="683192"/>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490913" y="130202"/>
            <a:ext cx="2638757"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14574" y="171006"/>
            <a:ext cx="2962852"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Real-Time Analysis</a:t>
            </a:r>
          </a:p>
        </p:txBody>
      </p:sp>
      <p:sp>
        <p:nvSpPr>
          <p:cNvPr id="13" name="TextBox 12">
            <a:extLst>
              <a:ext uri="{FF2B5EF4-FFF2-40B4-BE49-F238E27FC236}">
                <a16:creationId xmlns:a16="http://schemas.microsoft.com/office/drawing/2014/main" id="{E8391C4D-DD68-6BB2-6537-FD1521C79841}"/>
              </a:ext>
            </a:extLst>
          </p:cNvPr>
          <p:cNvSpPr txBox="1"/>
          <p:nvPr/>
        </p:nvSpPr>
        <p:spPr>
          <a:xfrm>
            <a:off x="486658" y="683192"/>
            <a:ext cx="11218683" cy="3308213"/>
          </a:xfrm>
          <a:prstGeom prst="rect">
            <a:avLst/>
          </a:prstGeom>
        </p:spPr>
        <p:txBody>
          <a:bodyPr wrap="square" lIns="0" tIns="0" rIns="0" bIns="0" rtlCol="0" anchor="t">
            <a:spAutoFit/>
          </a:bodyPr>
          <a:lstStyle/>
          <a:p>
            <a:pPr>
              <a:lnSpc>
                <a:spcPts val="2940"/>
              </a:lnSpc>
              <a:spcBef>
                <a:spcPct val="0"/>
              </a:spcBef>
            </a:pPr>
            <a:r>
              <a:rPr lang="en-US" sz="1600" b="1" dirty="0">
                <a:solidFill>
                  <a:srgbClr val="1E5ACD"/>
                </a:solidFill>
                <a:latin typeface="Nourd Bold" panose="020B0604020202020204" charset="0"/>
                <a:cs typeface="Poppins Ultra-Bold"/>
                <a:sym typeface="Open Sans"/>
              </a:rPr>
              <a:t>Key Insights:</a:t>
            </a:r>
            <a:endParaRPr lang="en-US" sz="1600" b="1" dirty="0"/>
          </a:p>
          <a:p>
            <a:pPr marL="285750" indent="-285750">
              <a:lnSpc>
                <a:spcPts val="2940"/>
              </a:lnSpc>
              <a:spcBef>
                <a:spcPct val="0"/>
              </a:spcBef>
              <a:buFont typeface="Wingdings" panose="05000000000000000000" pitchFamily="2" charset="2"/>
              <a:buChar char="Ø"/>
            </a:pPr>
            <a:r>
              <a:rPr lang="en-US" sz="1600" b="1" dirty="0"/>
              <a:t>Efficient appointment scheduling and completion play a crucial role in reducing patient wait times, optimizing doctor availability, and enhancing healthcare outcomes.</a:t>
            </a:r>
          </a:p>
          <a:p>
            <a:pPr marL="285750" indent="-285750">
              <a:lnSpc>
                <a:spcPts val="2940"/>
              </a:lnSpc>
              <a:spcBef>
                <a:spcPct val="0"/>
              </a:spcBef>
              <a:buFont typeface="Wingdings" panose="05000000000000000000" pitchFamily="2" charset="2"/>
              <a:buChar char="Ø"/>
            </a:pPr>
            <a:r>
              <a:rPr lang="en-US" sz="1600" b="1" dirty="0"/>
              <a:t>Identify high-demand time slots to optimize scheduling and track common reasons for missed appointments. Assess how unscheduled visits affects regular appointments.</a:t>
            </a:r>
          </a:p>
          <a:p>
            <a:pPr marL="285750" indent="-285750">
              <a:lnSpc>
                <a:spcPts val="2940"/>
              </a:lnSpc>
              <a:spcBef>
                <a:spcPct val="0"/>
              </a:spcBef>
              <a:buFont typeface="Wingdings" panose="05000000000000000000" pitchFamily="2" charset="2"/>
              <a:buChar char="Ø"/>
            </a:pPr>
            <a:r>
              <a:rPr lang="en-US" sz="1600" b="1" dirty="0"/>
              <a:t>Measure correct diagnoses vs. misdiagnoses to improve accuracy and track patient recovery based on prescribed treatments and follow-ups.</a:t>
            </a:r>
          </a:p>
          <a:p>
            <a:pPr marL="285750" indent="-285750">
              <a:lnSpc>
                <a:spcPts val="2940"/>
              </a:lnSpc>
              <a:spcBef>
                <a:spcPct val="0"/>
              </a:spcBef>
              <a:buFont typeface="Wingdings" panose="05000000000000000000" pitchFamily="2" charset="2"/>
              <a:buChar char="Ø"/>
            </a:pPr>
            <a:r>
              <a:rPr lang="en-US" sz="1600" b="1" dirty="0"/>
              <a:t>Identify frequently occurring diseases and trends (e.g., seasonal flu). Track whether patients follow prescribed dosages. Analyze patient feedback on medications for adverse effects. Understand which medicines are most effective for specific illnesses.</a:t>
            </a:r>
          </a:p>
        </p:txBody>
      </p:sp>
      <p:sp>
        <p:nvSpPr>
          <p:cNvPr id="14" name="TextBox 13">
            <a:extLst>
              <a:ext uri="{FF2B5EF4-FFF2-40B4-BE49-F238E27FC236}">
                <a16:creationId xmlns:a16="http://schemas.microsoft.com/office/drawing/2014/main" id="{9DBFB846-181A-F60C-BFCD-A4E1677AA63C}"/>
              </a:ext>
            </a:extLst>
          </p:cNvPr>
          <p:cNvSpPr txBox="1"/>
          <p:nvPr/>
        </p:nvSpPr>
        <p:spPr>
          <a:xfrm>
            <a:off x="486657" y="4170834"/>
            <a:ext cx="11218683" cy="2192523"/>
          </a:xfrm>
          <a:prstGeom prst="rect">
            <a:avLst/>
          </a:prstGeom>
        </p:spPr>
        <p:txBody>
          <a:bodyPr wrap="square" lIns="0" tIns="0" rIns="0" bIns="0" rtlCol="0" anchor="t">
            <a:spAutoFit/>
          </a:bodyPr>
          <a:lstStyle/>
          <a:p>
            <a:pPr>
              <a:lnSpc>
                <a:spcPts val="2940"/>
              </a:lnSpc>
              <a:spcBef>
                <a:spcPct val="0"/>
              </a:spcBef>
            </a:pPr>
            <a:r>
              <a:rPr lang="en-US" sz="1600" b="1" dirty="0">
                <a:solidFill>
                  <a:srgbClr val="1E5ACD"/>
                </a:solidFill>
                <a:latin typeface="Nourd Bold" panose="020B0604020202020204" charset="0"/>
                <a:cs typeface="Poppins Ultra-Bold"/>
                <a:sym typeface="Open Sans"/>
              </a:rPr>
              <a:t>Strategies to improve:</a:t>
            </a:r>
            <a:endParaRPr lang="en-US" sz="1600" b="1" dirty="0"/>
          </a:p>
          <a:p>
            <a:pPr marL="285750" indent="-285750">
              <a:lnSpc>
                <a:spcPts val="2940"/>
              </a:lnSpc>
              <a:spcBef>
                <a:spcPct val="0"/>
              </a:spcBef>
              <a:buFont typeface="Wingdings" panose="05000000000000000000" pitchFamily="2" charset="2"/>
              <a:buChar char="Ø"/>
            </a:pPr>
            <a:r>
              <a:rPr lang="en-US" sz="1600" b="1" dirty="0"/>
              <a:t>Send SMS, email, or app notifications to reduce no-shows and allow easy rescheduling via mobile apps or online portals.</a:t>
            </a:r>
          </a:p>
          <a:p>
            <a:pPr marL="285750" indent="-285750">
              <a:lnSpc>
                <a:spcPts val="2940"/>
              </a:lnSpc>
              <a:spcBef>
                <a:spcPct val="0"/>
              </a:spcBef>
              <a:buFont typeface="Wingdings" panose="05000000000000000000" pitchFamily="2" charset="2"/>
              <a:buChar char="Ø"/>
            </a:pPr>
            <a:r>
              <a:rPr lang="en-US" sz="1600" b="1" dirty="0"/>
              <a:t>Assist doctors with real-time diagnosis and treatment recommendations. Reduce paperwork time, allowing doctors to focus more on patient care.</a:t>
            </a:r>
          </a:p>
          <a:p>
            <a:pPr marL="285750" indent="-285750">
              <a:lnSpc>
                <a:spcPts val="2940"/>
              </a:lnSpc>
              <a:spcBef>
                <a:spcPct val="0"/>
              </a:spcBef>
              <a:buFont typeface="Wingdings" panose="05000000000000000000" pitchFamily="2" charset="2"/>
              <a:buChar char="Ø"/>
            </a:pPr>
            <a:r>
              <a:rPr lang="en-US" sz="1600" b="1" dirty="0"/>
              <a:t>Assist doctors in early disease detection and decision-making. Recommend personalized medications based on patient history. Enable faster consultations for patients in remote areas.</a:t>
            </a:r>
          </a:p>
        </p:txBody>
      </p:sp>
    </p:spTree>
    <p:extLst>
      <p:ext uri="{BB962C8B-B14F-4D97-AF65-F5344CB8AC3E}">
        <p14:creationId xmlns:p14="http://schemas.microsoft.com/office/powerpoint/2010/main" val="565199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1E98FD66-0D79-A497-2254-D1E7089BD3B7}"/>
              </a:ext>
            </a:extLst>
          </p:cNvPr>
          <p:cNvGrpSpPr/>
          <p:nvPr/>
        </p:nvGrpSpPr>
        <p:grpSpPr>
          <a:xfrm>
            <a:off x="331177" y="327660"/>
            <a:ext cx="11529646" cy="6202681"/>
            <a:chOff x="0" y="0"/>
            <a:chExt cx="4554922" cy="2235547"/>
          </a:xfrm>
        </p:grpSpPr>
        <p:sp>
          <p:nvSpPr>
            <p:cNvPr id="3" name="Freeform 3">
              <a:extLst>
                <a:ext uri="{FF2B5EF4-FFF2-40B4-BE49-F238E27FC236}">
                  <a16:creationId xmlns:a16="http://schemas.microsoft.com/office/drawing/2014/main" id="{66D8C886-175D-2ACF-E8D3-1D4D780E004E}"/>
                </a:ext>
              </a:extLst>
            </p:cNvPr>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a:extLst>
                <a:ext uri="{FF2B5EF4-FFF2-40B4-BE49-F238E27FC236}">
                  <a16:creationId xmlns:a16="http://schemas.microsoft.com/office/drawing/2014/main" id="{CA7D5C67-D6A4-458B-AC50-5B2DC2C891B1}"/>
                </a:ext>
              </a:extLst>
            </p:cNvPr>
            <p:cNvSpPr txBox="1"/>
            <p:nvPr/>
          </p:nvSpPr>
          <p:spPr>
            <a:xfrm>
              <a:off x="0" y="-38100"/>
              <a:ext cx="4554922" cy="2273647"/>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5" name="Group 8">
            <a:extLst>
              <a:ext uri="{FF2B5EF4-FFF2-40B4-BE49-F238E27FC236}">
                <a16:creationId xmlns:a16="http://schemas.microsoft.com/office/drawing/2014/main" id="{FEA35B1E-7638-0A46-C659-31E81B8CF623}"/>
              </a:ext>
            </a:extLst>
          </p:cNvPr>
          <p:cNvGrpSpPr/>
          <p:nvPr/>
        </p:nvGrpSpPr>
        <p:grpSpPr>
          <a:xfrm>
            <a:off x="331177" y="871611"/>
            <a:ext cx="4794077" cy="5658729"/>
            <a:chOff x="0" y="0"/>
            <a:chExt cx="1114092" cy="1315028"/>
          </a:xfrm>
        </p:grpSpPr>
        <p:sp>
          <p:nvSpPr>
            <p:cNvPr id="6" name="Freeform 9">
              <a:extLst>
                <a:ext uri="{FF2B5EF4-FFF2-40B4-BE49-F238E27FC236}">
                  <a16:creationId xmlns:a16="http://schemas.microsoft.com/office/drawing/2014/main" id="{BCE42B16-AC33-EAA2-854D-37DBCBBE280C}"/>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60943" r="-16221"/>
              </a:stretch>
            </a:blipFill>
          </p:spPr>
        </p:sp>
      </p:grpSp>
      <p:grpSp>
        <p:nvGrpSpPr>
          <p:cNvPr id="7" name="Group 10">
            <a:extLst>
              <a:ext uri="{FF2B5EF4-FFF2-40B4-BE49-F238E27FC236}">
                <a16:creationId xmlns:a16="http://schemas.microsoft.com/office/drawing/2014/main" id="{B5A44AA4-FE69-7460-8939-A1134BBCB118}"/>
              </a:ext>
            </a:extLst>
          </p:cNvPr>
          <p:cNvGrpSpPr/>
          <p:nvPr/>
        </p:nvGrpSpPr>
        <p:grpSpPr>
          <a:xfrm>
            <a:off x="508489" y="5784802"/>
            <a:ext cx="11175023" cy="513022"/>
            <a:chOff x="0" y="0"/>
            <a:chExt cx="4414824" cy="202675"/>
          </a:xfrm>
        </p:grpSpPr>
        <p:sp>
          <p:nvSpPr>
            <p:cNvPr id="8" name="Freeform 11">
              <a:extLst>
                <a:ext uri="{FF2B5EF4-FFF2-40B4-BE49-F238E27FC236}">
                  <a16:creationId xmlns:a16="http://schemas.microsoft.com/office/drawing/2014/main" id="{1DDF789A-9C89-3ABD-6317-55EE14C7CB91}"/>
                </a:ext>
              </a:extLst>
            </p:cNvPr>
            <p:cNvSpPr/>
            <p:nvPr/>
          </p:nvSpPr>
          <p:spPr>
            <a:xfrm>
              <a:off x="0" y="0"/>
              <a:ext cx="4414824" cy="202675"/>
            </a:xfrm>
            <a:custGeom>
              <a:avLst/>
              <a:gdLst/>
              <a:ahLst/>
              <a:cxnLst/>
              <a:rect l="l" t="t" r="r" b="b"/>
              <a:pathLst>
                <a:path w="4414824" h="202675">
                  <a:moveTo>
                    <a:pt x="46186" y="0"/>
                  </a:moveTo>
                  <a:lnTo>
                    <a:pt x="4368638" y="0"/>
                  </a:lnTo>
                  <a:cubicBezTo>
                    <a:pt x="4394146" y="0"/>
                    <a:pt x="4414824" y="20678"/>
                    <a:pt x="4414824" y="46186"/>
                  </a:cubicBezTo>
                  <a:lnTo>
                    <a:pt x="4414824" y="156490"/>
                  </a:lnTo>
                  <a:cubicBezTo>
                    <a:pt x="4414824" y="181997"/>
                    <a:pt x="4394146" y="202675"/>
                    <a:pt x="4368638" y="202675"/>
                  </a:cubicBezTo>
                  <a:lnTo>
                    <a:pt x="46186" y="202675"/>
                  </a:lnTo>
                  <a:cubicBezTo>
                    <a:pt x="20678" y="202675"/>
                    <a:pt x="0" y="181997"/>
                    <a:pt x="0" y="156490"/>
                  </a:cubicBezTo>
                  <a:lnTo>
                    <a:pt x="0" y="46186"/>
                  </a:lnTo>
                  <a:cubicBezTo>
                    <a:pt x="0" y="20678"/>
                    <a:pt x="20678" y="0"/>
                    <a:pt x="46186" y="0"/>
                  </a:cubicBezTo>
                  <a:close/>
                </a:path>
              </a:pathLst>
            </a:custGeom>
            <a:solidFill>
              <a:srgbClr val="156EA9"/>
            </a:solidFill>
          </p:spPr>
        </p:sp>
        <p:sp>
          <p:nvSpPr>
            <p:cNvPr id="9" name="TextBox 12">
              <a:extLst>
                <a:ext uri="{FF2B5EF4-FFF2-40B4-BE49-F238E27FC236}">
                  <a16:creationId xmlns:a16="http://schemas.microsoft.com/office/drawing/2014/main" id="{3736996E-91A9-974A-2CD9-7483B0DD38E7}"/>
                </a:ext>
              </a:extLst>
            </p:cNvPr>
            <p:cNvSpPr txBox="1"/>
            <p:nvPr/>
          </p:nvSpPr>
          <p:spPr>
            <a:xfrm>
              <a:off x="0" y="-38100"/>
              <a:ext cx="4414824" cy="240775"/>
            </a:xfrm>
            <a:prstGeom prst="rect">
              <a:avLst/>
            </a:prstGeom>
          </p:spPr>
          <p:txBody>
            <a:bodyPr lIns="33867" tIns="33867" rIns="33867" bIns="33867" rtlCol="0" anchor="ctr"/>
            <a:lstStyle/>
            <a:p>
              <a:pPr algn="ctr">
                <a:lnSpc>
                  <a:spcPts val="1773"/>
                </a:lnSpc>
                <a:spcBef>
                  <a:spcPct val="0"/>
                </a:spcBef>
              </a:pPr>
              <a:endParaRPr sz="1200"/>
            </a:p>
          </p:txBody>
        </p:sp>
      </p:grpSp>
      <p:sp>
        <p:nvSpPr>
          <p:cNvPr id="10" name="TextBox 15">
            <a:extLst>
              <a:ext uri="{FF2B5EF4-FFF2-40B4-BE49-F238E27FC236}">
                <a16:creationId xmlns:a16="http://schemas.microsoft.com/office/drawing/2014/main" id="{70F39DB0-6178-F0BC-C167-1E81D9CDC665}"/>
              </a:ext>
            </a:extLst>
          </p:cNvPr>
          <p:cNvSpPr txBox="1"/>
          <p:nvPr/>
        </p:nvSpPr>
        <p:spPr>
          <a:xfrm>
            <a:off x="1400467" y="5829300"/>
            <a:ext cx="2513023" cy="327718"/>
          </a:xfrm>
          <a:prstGeom prst="rect">
            <a:avLst/>
          </a:prstGeom>
        </p:spPr>
        <p:txBody>
          <a:bodyPr wrap="square"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info@healthcare.com</a:t>
            </a:r>
          </a:p>
        </p:txBody>
      </p:sp>
      <p:sp>
        <p:nvSpPr>
          <p:cNvPr id="11" name="TextBox 16">
            <a:extLst>
              <a:ext uri="{FF2B5EF4-FFF2-40B4-BE49-F238E27FC236}">
                <a16:creationId xmlns:a16="http://schemas.microsoft.com/office/drawing/2014/main" id="{1BEBA069-59B0-4547-7EB4-A07E751E1428}"/>
              </a:ext>
            </a:extLst>
          </p:cNvPr>
          <p:cNvSpPr txBox="1"/>
          <p:nvPr/>
        </p:nvSpPr>
        <p:spPr>
          <a:xfrm>
            <a:off x="7414301" y="5829300"/>
            <a:ext cx="3377233" cy="327718"/>
          </a:xfrm>
          <a:prstGeom prst="rect">
            <a:avLst/>
          </a:prstGeom>
        </p:spPr>
        <p:txBody>
          <a:bodyPr wrap="square"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www.healthcare.com</a:t>
            </a:r>
          </a:p>
        </p:txBody>
      </p:sp>
      <p:sp>
        <p:nvSpPr>
          <p:cNvPr id="12" name="TextBox 17">
            <a:extLst>
              <a:ext uri="{FF2B5EF4-FFF2-40B4-BE49-F238E27FC236}">
                <a16:creationId xmlns:a16="http://schemas.microsoft.com/office/drawing/2014/main" id="{2B204531-C828-3990-6B0B-F724B71EDA13}"/>
              </a:ext>
            </a:extLst>
          </p:cNvPr>
          <p:cNvSpPr txBox="1"/>
          <p:nvPr/>
        </p:nvSpPr>
        <p:spPr>
          <a:xfrm>
            <a:off x="4612125" y="5829300"/>
            <a:ext cx="2103541" cy="327718"/>
          </a:xfrm>
          <a:prstGeom prst="rect">
            <a:avLst/>
          </a:prstGeom>
        </p:spPr>
        <p:txBody>
          <a:bodyPr lIns="0" tIns="0" rIns="0" bIns="0" rtlCol="0" anchor="t">
            <a:spAutoFit/>
          </a:bodyPr>
          <a:lstStyle/>
          <a:p>
            <a:pPr algn="ctr">
              <a:lnSpc>
                <a:spcPts val="2800"/>
              </a:lnSpc>
            </a:pPr>
            <a:r>
              <a:rPr lang="en-US" sz="2000">
                <a:solidFill>
                  <a:srgbClr val="FFFFFF"/>
                </a:solidFill>
                <a:latin typeface="Nourd"/>
                <a:ea typeface="Nourd"/>
                <a:cs typeface="Nourd"/>
                <a:sym typeface="Nourd"/>
              </a:rPr>
              <a:t>+123-456-7890</a:t>
            </a:r>
          </a:p>
        </p:txBody>
      </p:sp>
      <p:sp>
        <p:nvSpPr>
          <p:cNvPr id="13" name="TextBox 18">
            <a:extLst>
              <a:ext uri="{FF2B5EF4-FFF2-40B4-BE49-F238E27FC236}">
                <a16:creationId xmlns:a16="http://schemas.microsoft.com/office/drawing/2014/main" id="{09D50556-22A0-4A22-9757-F5F42D03590A}"/>
              </a:ext>
            </a:extLst>
          </p:cNvPr>
          <p:cNvSpPr txBox="1"/>
          <p:nvPr/>
        </p:nvSpPr>
        <p:spPr>
          <a:xfrm>
            <a:off x="5990682" y="2733787"/>
            <a:ext cx="3400935" cy="957634"/>
          </a:xfrm>
          <a:prstGeom prst="rect">
            <a:avLst/>
          </a:prstGeom>
        </p:spPr>
        <p:txBody>
          <a:bodyPr wrap="square" lIns="0" tIns="0" rIns="0" bIns="0" rtlCol="0" anchor="t">
            <a:spAutoFit/>
          </a:bodyPr>
          <a:lstStyle/>
          <a:p>
            <a:pPr algn="just">
              <a:lnSpc>
                <a:spcPts val="8515"/>
              </a:lnSpc>
            </a:pPr>
            <a:r>
              <a:rPr lang="en-US" sz="4800" b="1" dirty="0">
                <a:solidFill>
                  <a:srgbClr val="1F2B5B"/>
                </a:solidFill>
                <a:latin typeface="Nourd Heavy"/>
                <a:ea typeface="Nourd Heavy"/>
                <a:cs typeface="Nourd Heavy"/>
                <a:sym typeface="Nourd Heavy"/>
              </a:rPr>
              <a:t>Thank You!</a:t>
            </a:r>
          </a:p>
        </p:txBody>
      </p:sp>
      <p:sp>
        <p:nvSpPr>
          <p:cNvPr id="14" name="TextBox 19">
            <a:extLst>
              <a:ext uri="{FF2B5EF4-FFF2-40B4-BE49-F238E27FC236}">
                <a16:creationId xmlns:a16="http://schemas.microsoft.com/office/drawing/2014/main" id="{3F9641F7-D3DC-C1B7-2B4A-3E35416B3E97}"/>
              </a:ext>
            </a:extLst>
          </p:cNvPr>
          <p:cNvSpPr txBox="1"/>
          <p:nvPr/>
        </p:nvSpPr>
        <p:spPr>
          <a:xfrm>
            <a:off x="5990681" y="4170283"/>
            <a:ext cx="3073805" cy="256545"/>
          </a:xfrm>
          <a:prstGeom prst="rect">
            <a:avLst/>
          </a:prstGeom>
        </p:spPr>
        <p:txBody>
          <a:bodyPr wrap="square" lIns="0" tIns="0" rIns="0" bIns="0" rtlCol="0" anchor="t">
            <a:spAutoFit/>
          </a:bodyPr>
          <a:lstStyle/>
          <a:p>
            <a:pPr marL="0" lvl="0" indent="0" algn="l">
              <a:spcBef>
                <a:spcPct val="0"/>
              </a:spcBef>
            </a:pPr>
            <a:r>
              <a:rPr lang="en-US" sz="1667" b="1" dirty="0">
                <a:solidFill>
                  <a:srgbClr val="1F2B5B"/>
                </a:solidFill>
                <a:latin typeface="Nourd"/>
                <a:sym typeface="Quattrocento"/>
              </a:rPr>
              <a:t>Thambidurai Sundaramoorthy</a:t>
            </a:r>
          </a:p>
        </p:txBody>
      </p:sp>
      <p:pic>
        <p:nvPicPr>
          <p:cNvPr id="15" name="Picture 14">
            <a:extLst>
              <a:ext uri="{FF2B5EF4-FFF2-40B4-BE49-F238E27FC236}">
                <a16:creationId xmlns:a16="http://schemas.microsoft.com/office/drawing/2014/main" id="{B968995C-AD42-1578-35EC-AB85A390A7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0570" y="560176"/>
            <a:ext cx="2274026" cy="2274026"/>
          </a:xfrm>
          <a:prstGeom prst="rect">
            <a:avLst/>
          </a:prstGeom>
        </p:spPr>
      </p:pic>
      <p:sp>
        <p:nvSpPr>
          <p:cNvPr id="16" name="TextBox 19">
            <a:extLst>
              <a:ext uri="{FF2B5EF4-FFF2-40B4-BE49-F238E27FC236}">
                <a16:creationId xmlns:a16="http://schemas.microsoft.com/office/drawing/2014/main" id="{34627059-879B-0114-7750-76268ABB19E8}"/>
              </a:ext>
            </a:extLst>
          </p:cNvPr>
          <p:cNvSpPr txBox="1"/>
          <p:nvPr/>
        </p:nvSpPr>
        <p:spPr>
          <a:xfrm>
            <a:off x="6630139" y="4815287"/>
            <a:ext cx="2322605" cy="256545"/>
          </a:xfrm>
          <a:prstGeom prst="rect">
            <a:avLst/>
          </a:prstGeom>
        </p:spPr>
        <p:txBody>
          <a:bodyPr wrap="square" lIns="0" tIns="0" rIns="0" bIns="0" rtlCol="0" anchor="t">
            <a:spAutoFit/>
          </a:bodyPr>
          <a:lstStyle/>
          <a:p>
            <a:pPr marL="0" lvl="0" indent="0" algn="l">
              <a:spcBef>
                <a:spcPct val="0"/>
              </a:spcBef>
            </a:pPr>
            <a:r>
              <a:rPr lang="en-US" sz="1667" b="1" dirty="0">
                <a:solidFill>
                  <a:srgbClr val="1F2B5B"/>
                </a:solidFill>
                <a:latin typeface="Nourd"/>
                <a:sym typeface="Quattrocento"/>
              </a:rPr>
              <a:t>stdurai95@gmail.com</a:t>
            </a:r>
          </a:p>
        </p:txBody>
      </p:sp>
      <p:pic>
        <p:nvPicPr>
          <p:cNvPr id="17" name="Graphic 16" descr="Email with solid fill">
            <a:extLst>
              <a:ext uri="{FF2B5EF4-FFF2-40B4-BE49-F238E27FC236}">
                <a16:creationId xmlns:a16="http://schemas.microsoft.com/office/drawing/2014/main" id="{95E5A29D-2FE6-174F-641A-FE057E20303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682" y="4623832"/>
            <a:ext cx="639457" cy="639457"/>
          </a:xfrm>
          <a:prstGeom prst="rect">
            <a:avLst/>
          </a:prstGeom>
        </p:spPr>
      </p:pic>
    </p:spTree>
    <p:extLst>
      <p:ext uri="{BB962C8B-B14F-4D97-AF65-F5344CB8AC3E}">
        <p14:creationId xmlns:p14="http://schemas.microsoft.com/office/powerpoint/2010/main" val="2801730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871611"/>
            <a:ext cx="11529646" cy="5658729"/>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5" name="Group 5"/>
          <p:cNvGrpSpPr/>
          <p:nvPr/>
        </p:nvGrpSpPr>
        <p:grpSpPr>
          <a:xfrm>
            <a:off x="4227316" y="158561"/>
            <a:ext cx="2940664" cy="594360"/>
            <a:chOff x="0" y="0"/>
            <a:chExt cx="1161744" cy="234809"/>
          </a:xfrm>
        </p:grpSpPr>
        <p:sp>
          <p:nvSpPr>
            <p:cNvPr id="6" name="Freeform 6"/>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7" name="TextBox 7"/>
            <p:cNvSpPr txBox="1"/>
            <p:nvPr/>
          </p:nvSpPr>
          <p:spPr>
            <a:xfrm>
              <a:off x="0" y="-38100"/>
              <a:ext cx="1161744" cy="272909"/>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8" name="Group 8"/>
          <p:cNvGrpSpPr/>
          <p:nvPr/>
        </p:nvGrpSpPr>
        <p:grpSpPr>
          <a:xfrm>
            <a:off x="331177" y="871611"/>
            <a:ext cx="4794077" cy="5658729"/>
            <a:chOff x="0" y="0"/>
            <a:chExt cx="1114092" cy="1315028"/>
          </a:xfrm>
        </p:grpSpPr>
        <p:sp>
          <p:nvSpPr>
            <p:cNvPr id="9" name="Freeform 9"/>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38416" r="-38416"/>
              </a:stretch>
            </a:blipFill>
          </p:spPr>
        </p:sp>
      </p:grpSp>
      <p:sp>
        <p:nvSpPr>
          <p:cNvPr id="14" name="TextBox 14"/>
          <p:cNvSpPr txBox="1"/>
          <p:nvPr/>
        </p:nvSpPr>
        <p:spPr>
          <a:xfrm>
            <a:off x="4901323" y="275291"/>
            <a:ext cx="1814343" cy="359073"/>
          </a:xfrm>
          <a:prstGeom prst="rect">
            <a:avLst/>
          </a:prstGeom>
        </p:spPr>
        <p:txBody>
          <a:bodyPr wrap="square" lIns="0" tIns="0" rIns="0" bIns="0" rtlCol="0" anchor="t">
            <a:spAutoFit/>
          </a:bodyPr>
          <a:lstStyle/>
          <a:p>
            <a:pPr defTabSz="609630">
              <a:lnSpc>
                <a:spcPts val="2800"/>
              </a:lnSpc>
            </a:pPr>
            <a:r>
              <a:rPr lang="en-US" sz="2400" b="1" dirty="0">
                <a:solidFill>
                  <a:srgbClr val="02427E"/>
                </a:solidFill>
                <a:latin typeface="Nourd Bold"/>
                <a:ea typeface="Nourd Bold"/>
                <a:cs typeface="Nourd Bold"/>
                <a:sym typeface="Nourd Bold"/>
              </a:rPr>
              <a:t>Introduction</a:t>
            </a:r>
          </a:p>
        </p:txBody>
      </p:sp>
      <p:sp>
        <p:nvSpPr>
          <p:cNvPr id="18" name="TextBox 18"/>
          <p:cNvSpPr txBox="1"/>
          <p:nvPr/>
        </p:nvSpPr>
        <p:spPr>
          <a:xfrm>
            <a:off x="5400577" y="1770431"/>
            <a:ext cx="6282935" cy="2222211"/>
          </a:xfrm>
          <a:prstGeom prst="rect">
            <a:avLst/>
          </a:prstGeom>
        </p:spPr>
        <p:txBody>
          <a:bodyPr wrap="square" lIns="0" tIns="0" rIns="0" bIns="0" rtlCol="0" anchor="t">
            <a:spAutoFit/>
          </a:bodyPr>
          <a:lstStyle/>
          <a:p>
            <a:pPr algn="just" defTabSz="609630">
              <a:lnSpc>
                <a:spcPct val="150000"/>
              </a:lnSpc>
            </a:pPr>
            <a:r>
              <a:rPr lang="en-US" sz="1400" dirty="0">
                <a:solidFill>
                  <a:srgbClr val="1F2B5B"/>
                </a:solidFill>
                <a:latin typeface="Nourd"/>
              </a:rPr>
              <a:t>The healthcare domain focuses on delivering quality medical services to patients through accurate diagnoses and effective treatments. Doctors, specialists, and healthcare professionals collaborate to manage appointments, provide consultations, and ensure proper care. They have specialized doctors in Orthopedics, Pediatrics, Cardiology, General Medicine and Neurology. Advancements in healthcare systems enhance patient experiences, improving overall health outcomes. </a:t>
            </a:r>
            <a:endParaRPr lang="en-US" sz="1400" dirty="0">
              <a:solidFill>
                <a:srgbClr val="1F2B5B"/>
              </a:solidFill>
              <a:latin typeface="Nourd"/>
              <a:sym typeface="Nourd"/>
            </a:endParaRPr>
          </a:p>
        </p:txBody>
      </p:sp>
      <p:sp>
        <p:nvSpPr>
          <p:cNvPr id="19" name="TextBox 19"/>
          <p:cNvSpPr txBox="1"/>
          <p:nvPr/>
        </p:nvSpPr>
        <p:spPr>
          <a:xfrm>
            <a:off x="5386076" y="1091848"/>
            <a:ext cx="1767403" cy="549381"/>
          </a:xfrm>
          <a:prstGeom prst="rect">
            <a:avLst/>
          </a:prstGeom>
        </p:spPr>
        <p:txBody>
          <a:bodyPr wrap="square" lIns="0" tIns="0" rIns="0" bIns="0" rtlCol="0" anchor="t">
            <a:spAutoFit/>
          </a:bodyPr>
          <a:lstStyle/>
          <a:p>
            <a:pPr algn="just" defTabSz="609630">
              <a:lnSpc>
                <a:spcPts val="4667"/>
              </a:lnSpc>
            </a:pPr>
            <a:r>
              <a:rPr lang="en-US" sz="3334" b="1" dirty="0">
                <a:solidFill>
                  <a:srgbClr val="1F2B5B"/>
                </a:solidFill>
                <a:latin typeface="Nourd Heavy"/>
                <a:ea typeface="Nourd Heavy"/>
                <a:cs typeface="Nourd Heavy"/>
                <a:sym typeface="Nourd Heavy"/>
              </a:rPr>
              <a:t>Domain:</a:t>
            </a:r>
          </a:p>
        </p:txBody>
      </p:sp>
      <p:sp>
        <p:nvSpPr>
          <p:cNvPr id="20" name="TextBox 19">
            <a:extLst>
              <a:ext uri="{FF2B5EF4-FFF2-40B4-BE49-F238E27FC236}">
                <a16:creationId xmlns:a16="http://schemas.microsoft.com/office/drawing/2014/main" id="{8BF22445-601B-B0E4-F795-487B950231F6}"/>
              </a:ext>
            </a:extLst>
          </p:cNvPr>
          <p:cNvSpPr txBox="1"/>
          <p:nvPr/>
        </p:nvSpPr>
        <p:spPr>
          <a:xfrm>
            <a:off x="5386076" y="4062641"/>
            <a:ext cx="1767403" cy="549381"/>
          </a:xfrm>
          <a:prstGeom prst="rect">
            <a:avLst/>
          </a:prstGeom>
        </p:spPr>
        <p:txBody>
          <a:bodyPr wrap="square" lIns="0" tIns="0" rIns="0" bIns="0" rtlCol="0" anchor="t">
            <a:spAutoFit/>
          </a:bodyPr>
          <a:lstStyle/>
          <a:p>
            <a:pPr algn="just" defTabSz="609630">
              <a:lnSpc>
                <a:spcPts val="4667"/>
              </a:lnSpc>
            </a:pPr>
            <a:r>
              <a:rPr lang="en-US" sz="3334" b="1" dirty="0">
                <a:solidFill>
                  <a:srgbClr val="1F2B5B"/>
                </a:solidFill>
                <a:latin typeface="Nourd Heavy"/>
                <a:ea typeface="Nourd Heavy"/>
                <a:cs typeface="Nourd Heavy"/>
                <a:sym typeface="Nourd Heavy"/>
              </a:rPr>
              <a:t>Project:</a:t>
            </a:r>
          </a:p>
        </p:txBody>
      </p:sp>
      <p:sp>
        <p:nvSpPr>
          <p:cNvPr id="21" name="TextBox 18">
            <a:extLst>
              <a:ext uri="{FF2B5EF4-FFF2-40B4-BE49-F238E27FC236}">
                <a16:creationId xmlns:a16="http://schemas.microsoft.com/office/drawing/2014/main" id="{83EF1B94-190C-65B5-C1E0-762516D94BFB}"/>
              </a:ext>
            </a:extLst>
          </p:cNvPr>
          <p:cNvSpPr txBox="1"/>
          <p:nvPr/>
        </p:nvSpPr>
        <p:spPr>
          <a:xfrm>
            <a:off x="5400577" y="4741224"/>
            <a:ext cx="6282935" cy="929550"/>
          </a:xfrm>
          <a:prstGeom prst="rect">
            <a:avLst/>
          </a:prstGeom>
        </p:spPr>
        <p:txBody>
          <a:bodyPr wrap="square" lIns="0" tIns="0" rIns="0" bIns="0" rtlCol="0" anchor="t">
            <a:spAutoFit/>
          </a:bodyPr>
          <a:lstStyle/>
          <a:p>
            <a:pPr algn="just" rtl="0">
              <a:lnSpc>
                <a:spcPct val="150000"/>
              </a:lnSpc>
              <a:spcBef>
                <a:spcPts val="1200"/>
              </a:spcBef>
              <a:spcAft>
                <a:spcPts val="1200"/>
              </a:spcAft>
            </a:pPr>
            <a:r>
              <a:rPr lang="en-US" sz="1400" dirty="0">
                <a:solidFill>
                  <a:srgbClr val="1F2B5B"/>
                </a:solidFill>
                <a:latin typeface="Nourd"/>
              </a:rPr>
              <a:t>The project is to analyze healthcare data, focusing on extracting meaningful insights about patients, doctors, appointments, diagnoses, and treatments using advanced SQL techniques and more to analyze healthcare metrics.</a:t>
            </a:r>
            <a:endParaRPr lang="en-US" sz="1600" dirty="0">
              <a:solidFill>
                <a:srgbClr val="1F2B5B"/>
              </a:solidFill>
              <a:latin typeface="Nourd"/>
              <a:sym typeface="Nour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871611"/>
            <a:ext cx="11529646" cy="5658729"/>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5" name="Group 5"/>
          <p:cNvGrpSpPr/>
          <p:nvPr/>
        </p:nvGrpSpPr>
        <p:grpSpPr>
          <a:xfrm>
            <a:off x="4227316" y="158561"/>
            <a:ext cx="2488350" cy="594360"/>
            <a:chOff x="0" y="0"/>
            <a:chExt cx="1161744" cy="234809"/>
          </a:xfrm>
        </p:grpSpPr>
        <p:sp>
          <p:nvSpPr>
            <p:cNvPr id="6" name="Freeform 6"/>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7" name="TextBox 7"/>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14" name="TextBox 14"/>
          <p:cNvSpPr txBox="1"/>
          <p:nvPr/>
        </p:nvSpPr>
        <p:spPr>
          <a:xfrm>
            <a:off x="4901323" y="275291"/>
            <a:ext cx="1814343"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Objective</a:t>
            </a:r>
          </a:p>
        </p:txBody>
      </p:sp>
      <p:sp>
        <p:nvSpPr>
          <p:cNvPr id="18" name="TextBox 18"/>
          <p:cNvSpPr txBox="1"/>
          <p:nvPr/>
        </p:nvSpPr>
        <p:spPr>
          <a:xfrm>
            <a:off x="5373052" y="2189819"/>
            <a:ext cx="6239972" cy="3217419"/>
          </a:xfrm>
          <a:prstGeom prst="rect">
            <a:avLst/>
          </a:prstGeom>
        </p:spPr>
        <p:txBody>
          <a:bodyPr wrap="square" lIns="0" tIns="0" rIns="0" bIns="0" rtlCol="0" anchor="t">
            <a:spAutoFit/>
          </a:bodyPr>
          <a:lstStyle/>
          <a:p>
            <a:pPr marL="285750" marR="0" lvl="0" indent="-285750" defTabSz="609630" rtl="0" eaLnBrk="1" fontAlgn="auto" latinLnBrk="0" hangingPunct="1">
              <a:lnSpc>
                <a:spcPts val="2333"/>
              </a:lnSpc>
              <a:spcBef>
                <a:spcPts val="0"/>
              </a:spcBef>
              <a:spcAft>
                <a:spcPts val="0"/>
              </a:spcAft>
              <a:buClrTx/>
              <a:buSzTx/>
              <a:buFont typeface="Wingdings" panose="05000000000000000000" pitchFamily="2" charset="2"/>
              <a:buChar char="v"/>
              <a:tabLst/>
              <a:defRPr/>
            </a:pPr>
            <a:r>
              <a:rPr lang="en-US" sz="1600" dirty="0">
                <a:solidFill>
                  <a:srgbClr val="1F2B5B"/>
                </a:solidFill>
                <a:latin typeface="Nourd"/>
              </a:rPr>
              <a:t>To analyze patient demographics, their medical histories, and appointment trends.</a:t>
            </a:r>
            <a:br>
              <a:rPr lang="en-US" sz="1600" dirty="0">
                <a:solidFill>
                  <a:srgbClr val="1F2B5B"/>
                </a:solidFill>
                <a:latin typeface="Nourd"/>
              </a:rPr>
            </a:br>
            <a:endParaRPr lang="en-US" sz="1600" dirty="0">
              <a:solidFill>
                <a:srgbClr val="1F2B5B"/>
              </a:solidFill>
              <a:latin typeface="Nourd"/>
              <a:sym typeface="Nourd"/>
            </a:endParaRPr>
          </a:p>
          <a:p>
            <a:pPr marL="285750" marR="0" lvl="0" indent="-285750" defTabSz="609630" rtl="0" eaLnBrk="1" fontAlgn="auto" latinLnBrk="0" hangingPunct="1">
              <a:lnSpc>
                <a:spcPts val="2333"/>
              </a:lnSpc>
              <a:spcBef>
                <a:spcPts val="0"/>
              </a:spcBef>
              <a:spcAft>
                <a:spcPts val="0"/>
              </a:spcAft>
              <a:buClrTx/>
              <a:buSzTx/>
              <a:buFont typeface="Wingdings" panose="05000000000000000000" pitchFamily="2" charset="2"/>
              <a:buChar char="v"/>
              <a:tabLst/>
              <a:defRPr/>
            </a:pPr>
            <a:r>
              <a:rPr lang="en-US" sz="1600" dirty="0">
                <a:solidFill>
                  <a:srgbClr val="1F2B5B"/>
                </a:solidFill>
                <a:latin typeface="Nourd"/>
                <a:sym typeface="Nourd"/>
              </a:rPr>
              <a:t>To measure </a:t>
            </a:r>
            <a:r>
              <a:rPr lang="en-US" sz="1600" dirty="0">
                <a:solidFill>
                  <a:srgbClr val="1F2B5B"/>
                </a:solidFill>
                <a:latin typeface="Nourd"/>
              </a:rPr>
              <a:t>doctor efficiency by tracking diagnoses and treatment frequency.</a:t>
            </a:r>
            <a:br>
              <a:rPr lang="en-US" sz="1600" dirty="0">
                <a:solidFill>
                  <a:srgbClr val="1F2B5B"/>
                </a:solidFill>
                <a:latin typeface="Nourd"/>
              </a:rPr>
            </a:br>
            <a:endParaRPr lang="en-US" sz="1600" dirty="0">
              <a:solidFill>
                <a:srgbClr val="1F2B5B"/>
              </a:solidFill>
              <a:latin typeface="Nourd"/>
              <a:sym typeface="Nourd"/>
            </a:endParaRPr>
          </a:p>
          <a:p>
            <a:pPr marL="285750" marR="0" lvl="0" indent="-285750" defTabSz="609630" rtl="0" eaLnBrk="1" fontAlgn="auto" latinLnBrk="0" hangingPunct="1">
              <a:lnSpc>
                <a:spcPts val="2333"/>
              </a:lnSpc>
              <a:spcBef>
                <a:spcPts val="0"/>
              </a:spcBef>
              <a:spcAft>
                <a:spcPts val="0"/>
              </a:spcAft>
              <a:buClrTx/>
              <a:buSzTx/>
              <a:buFont typeface="Wingdings" panose="05000000000000000000" pitchFamily="2" charset="2"/>
              <a:buChar char="v"/>
              <a:tabLst/>
              <a:defRPr/>
            </a:pPr>
            <a:r>
              <a:rPr lang="en-US" sz="1600" dirty="0">
                <a:solidFill>
                  <a:srgbClr val="1F2B5B"/>
                </a:solidFill>
                <a:latin typeface="Nourd"/>
              </a:rPr>
              <a:t>To understand appointment trends, cancellations, and completions.</a:t>
            </a:r>
            <a:br>
              <a:rPr lang="en-US" sz="1600" dirty="0">
                <a:solidFill>
                  <a:srgbClr val="1F2B5B"/>
                </a:solidFill>
                <a:latin typeface="Nourd"/>
              </a:rPr>
            </a:br>
            <a:endParaRPr lang="en-US" sz="1600" dirty="0">
              <a:solidFill>
                <a:srgbClr val="1F2B5B"/>
              </a:solidFill>
              <a:latin typeface="Nourd"/>
              <a:sym typeface="Nourd"/>
            </a:endParaRPr>
          </a:p>
          <a:p>
            <a:pPr marL="285750" marR="0" lvl="0" indent="-285750" defTabSz="609630" rtl="0" eaLnBrk="1" fontAlgn="auto" latinLnBrk="0" hangingPunct="1">
              <a:lnSpc>
                <a:spcPts val="2333"/>
              </a:lnSpc>
              <a:spcBef>
                <a:spcPts val="0"/>
              </a:spcBef>
              <a:spcAft>
                <a:spcPts val="0"/>
              </a:spcAft>
              <a:buClrTx/>
              <a:buSzTx/>
              <a:buFont typeface="Wingdings" panose="05000000000000000000" pitchFamily="2" charset="2"/>
              <a:buChar char="v"/>
              <a:tabLst/>
              <a:defRPr/>
            </a:pPr>
            <a:r>
              <a:rPr lang="en-US" sz="1600" dirty="0">
                <a:solidFill>
                  <a:srgbClr val="1F2B5B"/>
                </a:solidFill>
                <a:latin typeface="Nourd"/>
                <a:sym typeface="Nourd"/>
              </a:rPr>
              <a:t>To identify </a:t>
            </a:r>
            <a:r>
              <a:rPr lang="en-US" sz="1600" dirty="0">
                <a:solidFill>
                  <a:srgbClr val="1F2B5B"/>
                </a:solidFill>
                <a:latin typeface="Nourd"/>
              </a:rPr>
              <a:t>most common medications prescribed to patients based on diagnoses.</a:t>
            </a:r>
          </a:p>
        </p:txBody>
      </p:sp>
      <p:sp>
        <p:nvSpPr>
          <p:cNvPr id="19" name="TextBox 19"/>
          <p:cNvSpPr txBox="1"/>
          <p:nvPr/>
        </p:nvSpPr>
        <p:spPr>
          <a:xfrm>
            <a:off x="5227843" y="1112668"/>
            <a:ext cx="4379527"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334" b="1" i="0" u="none" strike="noStrike" kern="1200" cap="none" spc="0" normalizeH="0" baseline="0" noProof="0" dirty="0">
                <a:ln>
                  <a:noFill/>
                </a:ln>
                <a:solidFill>
                  <a:srgbClr val="1F2B5B"/>
                </a:solidFill>
                <a:effectLst/>
                <a:uLnTx/>
                <a:uFillTx/>
                <a:latin typeface="Nourd Heavy"/>
                <a:ea typeface="Nourd Heavy"/>
                <a:cs typeface="Nourd Heavy"/>
                <a:sym typeface="Nourd Heavy"/>
              </a:rPr>
              <a:t>Business use cases:</a:t>
            </a:r>
          </a:p>
        </p:txBody>
      </p:sp>
      <p:grpSp>
        <p:nvGrpSpPr>
          <p:cNvPr id="21" name="Group 12">
            <a:extLst>
              <a:ext uri="{FF2B5EF4-FFF2-40B4-BE49-F238E27FC236}">
                <a16:creationId xmlns:a16="http://schemas.microsoft.com/office/drawing/2014/main" id="{633655FE-4A3E-A965-5E09-781AC64B9ED9}"/>
              </a:ext>
            </a:extLst>
          </p:cNvPr>
          <p:cNvGrpSpPr/>
          <p:nvPr/>
        </p:nvGrpSpPr>
        <p:grpSpPr>
          <a:xfrm>
            <a:off x="331177" y="869650"/>
            <a:ext cx="4794077" cy="5658729"/>
            <a:chOff x="0" y="0"/>
            <a:chExt cx="693945" cy="522743"/>
          </a:xfrm>
        </p:grpSpPr>
        <p:sp>
          <p:nvSpPr>
            <p:cNvPr id="22" name="Freeform 13">
              <a:extLst>
                <a:ext uri="{FF2B5EF4-FFF2-40B4-BE49-F238E27FC236}">
                  <a16:creationId xmlns:a16="http://schemas.microsoft.com/office/drawing/2014/main" id="{E5B1BEAE-FE65-554F-B8D2-BC37B5DCECC3}"/>
                </a:ext>
              </a:extLst>
            </p:cNvPr>
            <p:cNvSpPr/>
            <p:nvPr/>
          </p:nvSpPr>
          <p:spPr>
            <a:xfrm>
              <a:off x="0" y="0"/>
              <a:ext cx="693945" cy="522743"/>
            </a:xfrm>
            <a:custGeom>
              <a:avLst/>
              <a:gdLst/>
              <a:ahLst/>
              <a:cxnLst/>
              <a:rect l="l" t="t" r="r" b="b"/>
              <a:pathLst>
                <a:path w="693945" h="522743">
                  <a:moveTo>
                    <a:pt x="86421" y="0"/>
                  </a:moveTo>
                  <a:lnTo>
                    <a:pt x="607524" y="0"/>
                  </a:lnTo>
                  <a:cubicBezTo>
                    <a:pt x="655253" y="0"/>
                    <a:pt x="693945" y="38692"/>
                    <a:pt x="693945" y="86421"/>
                  </a:cubicBezTo>
                  <a:lnTo>
                    <a:pt x="693945" y="436322"/>
                  </a:lnTo>
                  <a:cubicBezTo>
                    <a:pt x="693945" y="484051"/>
                    <a:pt x="655253" y="522743"/>
                    <a:pt x="607524" y="522743"/>
                  </a:cubicBezTo>
                  <a:lnTo>
                    <a:pt x="86421" y="522743"/>
                  </a:lnTo>
                  <a:cubicBezTo>
                    <a:pt x="38692" y="522743"/>
                    <a:pt x="0" y="484051"/>
                    <a:pt x="0" y="436322"/>
                  </a:cubicBezTo>
                  <a:lnTo>
                    <a:pt x="0" y="86421"/>
                  </a:lnTo>
                  <a:cubicBezTo>
                    <a:pt x="0" y="38692"/>
                    <a:pt x="38692" y="0"/>
                    <a:pt x="86421" y="0"/>
                  </a:cubicBezTo>
                  <a:close/>
                </a:path>
              </a:pathLst>
            </a:custGeom>
            <a:blipFill>
              <a:blip r:embed="rId2"/>
              <a:stretch>
                <a:fillRect l="-17108" r="-17108"/>
              </a:stretch>
            </a:blipFill>
          </p:spPr>
        </p:sp>
      </p:grpSp>
    </p:spTree>
    <p:extLst>
      <p:ext uri="{BB962C8B-B14F-4D97-AF65-F5344CB8AC3E}">
        <p14:creationId xmlns:p14="http://schemas.microsoft.com/office/powerpoint/2010/main" val="3127570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286564" y="131899"/>
            <a:ext cx="2940664"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5044883" y="172703"/>
            <a:ext cx="1637634"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Overview</a:t>
            </a:r>
          </a:p>
        </p:txBody>
      </p:sp>
      <p:grpSp>
        <p:nvGrpSpPr>
          <p:cNvPr id="11" name="Group 2">
            <a:extLst>
              <a:ext uri="{FF2B5EF4-FFF2-40B4-BE49-F238E27FC236}">
                <a16:creationId xmlns:a16="http://schemas.microsoft.com/office/drawing/2014/main" id="{63C2B622-7145-AABB-6ADA-CF95F8012A65}"/>
              </a:ext>
            </a:extLst>
          </p:cNvPr>
          <p:cNvGrpSpPr/>
          <p:nvPr/>
        </p:nvGrpSpPr>
        <p:grpSpPr>
          <a:xfrm>
            <a:off x="4601945" y="1516368"/>
            <a:ext cx="2774501" cy="789819"/>
            <a:chOff x="0" y="0"/>
            <a:chExt cx="2565722" cy="730386"/>
          </a:xfrm>
        </p:grpSpPr>
        <p:sp>
          <p:nvSpPr>
            <p:cNvPr id="12" name="Freeform 3">
              <a:extLst>
                <a:ext uri="{FF2B5EF4-FFF2-40B4-BE49-F238E27FC236}">
                  <a16:creationId xmlns:a16="http://schemas.microsoft.com/office/drawing/2014/main" id="{3311D3E3-1F5F-8C0A-2D13-F725C82B7FB5}"/>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145DA0"/>
            </a:solidFill>
          </p:spPr>
        </p:sp>
        <p:sp>
          <p:nvSpPr>
            <p:cNvPr id="13" name="TextBox 4">
              <a:extLst>
                <a:ext uri="{FF2B5EF4-FFF2-40B4-BE49-F238E27FC236}">
                  <a16:creationId xmlns:a16="http://schemas.microsoft.com/office/drawing/2014/main" id="{B223F9BB-1395-2EEB-603B-8D297BB4DFA0}"/>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grpSp>
        <p:nvGrpSpPr>
          <p:cNvPr id="14" name="Group 5">
            <a:extLst>
              <a:ext uri="{FF2B5EF4-FFF2-40B4-BE49-F238E27FC236}">
                <a16:creationId xmlns:a16="http://schemas.microsoft.com/office/drawing/2014/main" id="{706739FC-AB97-510F-ED3F-35E96D8B8203}"/>
              </a:ext>
            </a:extLst>
          </p:cNvPr>
          <p:cNvGrpSpPr/>
          <p:nvPr/>
        </p:nvGrpSpPr>
        <p:grpSpPr>
          <a:xfrm rot="-10800000">
            <a:off x="3957671" y="2306186"/>
            <a:ext cx="2774501" cy="789819"/>
            <a:chOff x="0" y="0"/>
            <a:chExt cx="2565722" cy="730386"/>
          </a:xfrm>
        </p:grpSpPr>
        <p:sp>
          <p:nvSpPr>
            <p:cNvPr id="15" name="Freeform 6">
              <a:extLst>
                <a:ext uri="{FF2B5EF4-FFF2-40B4-BE49-F238E27FC236}">
                  <a16:creationId xmlns:a16="http://schemas.microsoft.com/office/drawing/2014/main" id="{46E7BDDC-FA30-5001-6634-EFB736DE445E}"/>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0071C9"/>
            </a:solidFill>
          </p:spPr>
        </p:sp>
        <p:sp>
          <p:nvSpPr>
            <p:cNvPr id="16" name="TextBox 7">
              <a:extLst>
                <a:ext uri="{FF2B5EF4-FFF2-40B4-BE49-F238E27FC236}">
                  <a16:creationId xmlns:a16="http://schemas.microsoft.com/office/drawing/2014/main" id="{2E02B52D-4A2C-766B-DB87-E98237AC2524}"/>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grpSp>
        <p:nvGrpSpPr>
          <p:cNvPr id="17" name="Group 8">
            <a:extLst>
              <a:ext uri="{FF2B5EF4-FFF2-40B4-BE49-F238E27FC236}">
                <a16:creationId xmlns:a16="http://schemas.microsoft.com/office/drawing/2014/main" id="{894F599A-FC0E-A544-53EB-D0362A2C837C}"/>
              </a:ext>
            </a:extLst>
          </p:cNvPr>
          <p:cNvGrpSpPr/>
          <p:nvPr/>
        </p:nvGrpSpPr>
        <p:grpSpPr>
          <a:xfrm>
            <a:off x="5044883" y="3096006"/>
            <a:ext cx="2774501" cy="789819"/>
            <a:chOff x="0" y="0"/>
            <a:chExt cx="2565722" cy="730386"/>
          </a:xfrm>
        </p:grpSpPr>
        <p:sp>
          <p:nvSpPr>
            <p:cNvPr id="18" name="Freeform 9">
              <a:extLst>
                <a:ext uri="{FF2B5EF4-FFF2-40B4-BE49-F238E27FC236}">
                  <a16:creationId xmlns:a16="http://schemas.microsoft.com/office/drawing/2014/main" id="{2D1BF40C-0D88-F12A-910C-50F8F5F06185}"/>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56AEFF"/>
            </a:solidFill>
          </p:spPr>
        </p:sp>
        <p:sp>
          <p:nvSpPr>
            <p:cNvPr id="19" name="TextBox 10">
              <a:extLst>
                <a:ext uri="{FF2B5EF4-FFF2-40B4-BE49-F238E27FC236}">
                  <a16:creationId xmlns:a16="http://schemas.microsoft.com/office/drawing/2014/main" id="{41F46BCD-F7D3-4A2D-33B3-2A745FF4B2BA}"/>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grpSp>
        <p:nvGrpSpPr>
          <p:cNvPr id="21" name="Group 11">
            <a:extLst>
              <a:ext uri="{FF2B5EF4-FFF2-40B4-BE49-F238E27FC236}">
                <a16:creationId xmlns:a16="http://schemas.microsoft.com/office/drawing/2014/main" id="{124B9B9C-9103-9194-9FEC-6006B0054DA1}"/>
              </a:ext>
            </a:extLst>
          </p:cNvPr>
          <p:cNvGrpSpPr/>
          <p:nvPr/>
        </p:nvGrpSpPr>
        <p:grpSpPr>
          <a:xfrm rot="-10800000">
            <a:off x="4400608" y="3885825"/>
            <a:ext cx="2774501" cy="789819"/>
            <a:chOff x="0" y="0"/>
            <a:chExt cx="2565722" cy="730386"/>
          </a:xfrm>
        </p:grpSpPr>
        <p:sp>
          <p:nvSpPr>
            <p:cNvPr id="27" name="Freeform 12">
              <a:extLst>
                <a:ext uri="{FF2B5EF4-FFF2-40B4-BE49-F238E27FC236}">
                  <a16:creationId xmlns:a16="http://schemas.microsoft.com/office/drawing/2014/main" id="{C6A4FF96-8BA0-FA7E-6DFF-8072957DB1D3}"/>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4BD1FB"/>
            </a:solidFill>
          </p:spPr>
        </p:sp>
        <p:sp>
          <p:nvSpPr>
            <p:cNvPr id="28" name="TextBox 13">
              <a:extLst>
                <a:ext uri="{FF2B5EF4-FFF2-40B4-BE49-F238E27FC236}">
                  <a16:creationId xmlns:a16="http://schemas.microsoft.com/office/drawing/2014/main" id="{BAD3A4D6-49C8-8686-53B8-0217692C37C0}"/>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grpSp>
        <p:nvGrpSpPr>
          <p:cNvPr id="29" name="Group 14">
            <a:extLst>
              <a:ext uri="{FF2B5EF4-FFF2-40B4-BE49-F238E27FC236}">
                <a16:creationId xmlns:a16="http://schemas.microsoft.com/office/drawing/2014/main" id="{4608DA6E-6485-EE63-4C68-77406A931D93}"/>
              </a:ext>
            </a:extLst>
          </p:cNvPr>
          <p:cNvGrpSpPr/>
          <p:nvPr/>
        </p:nvGrpSpPr>
        <p:grpSpPr>
          <a:xfrm>
            <a:off x="5044883" y="4672857"/>
            <a:ext cx="2774501" cy="789819"/>
            <a:chOff x="0" y="0"/>
            <a:chExt cx="2565722" cy="730386"/>
          </a:xfrm>
        </p:grpSpPr>
        <p:sp>
          <p:nvSpPr>
            <p:cNvPr id="30" name="Freeform 15">
              <a:extLst>
                <a:ext uri="{FF2B5EF4-FFF2-40B4-BE49-F238E27FC236}">
                  <a16:creationId xmlns:a16="http://schemas.microsoft.com/office/drawing/2014/main" id="{C02BF7BA-8BB5-71E9-66D6-67D21E152BD0}"/>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CFF4FF"/>
            </a:solidFill>
          </p:spPr>
        </p:sp>
        <p:sp>
          <p:nvSpPr>
            <p:cNvPr id="31" name="TextBox 16">
              <a:extLst>
                <a:ext uri="{FF2B5EF4-FFF2-40B4-BE49-F238E27FC236}">
                  <a16:creationId xmlns:a16="http://schemas.microsoft.com/office/drawing/2014/main" id="{29B2B77B-DC20-7B64-A6FB-28F85874B488}"/>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sp>
        <p:nvSpPr>
          <p:cNvPr id="32" name="TextBox 17">
            <a:extLst>
              <a:ext uri="{FF2B5EF4-FFF2-40B4-BE49-F238E27FC236}">
                <a16:creationId xmlns:a16="http://schemas.microsoft.com/office/drawing/2014/main" id="{EAE1C7EC-98EF-7E92-C0DE-E2727A4500E6}"/>
              </a:ext>
            </a:extLst>
          </p:cNvPr>
          <p:cNvSpPr txBox="1"/>
          <p:nvPr/>
        </p:nvSpPr>
        <p:spPr>
          <a:xfrm>
            <a:off x="4429826" y="2472554"/>
            <a:ext cx="1830188" cy="409792"/>
          </a:xfrm>
          <a:prstGeom prst="rect">
            <a:avLst/>
          </a:prstGeom>
        </p:spPr>
        <p:txBody>
          <a:bodyPr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Doctors</a:t>
            </a:r>
          </a:p>
        </p:txBody>
      </p:sp>
      <p:sp>
        <p:nvSpPr>
          <p:cNvPr id="33" name="TextBox 18">
            <a:extLst>
              <a:ext uri="{FF2B5EF4-FFF2-40B4-BE49-F238E27FC236}">
                <a16:creationId xmlns:a16="http://schemas.microsoft.com/office/drawing/2014/main" id="{4BCEB501-61C6-4062-49F7-D33FA495CB1A}"/>
              </a:ext>
            </a:extLst>
          </p:cNvPr>
          <p:cNvSpPr txBox="1"/>
          <p:nvPr/>
        </p:nvSpPr>
        <p:spPr>
          <a:xfrm>
            <a:off x="5074101" y="1682735"/>
            <a:ext cx="1830188" cy="409792"/>
          </a:xfrm>
          <a:prstGeom prst="rect">
            <a:avLst/>
          </a:prstGeom>
        </p:spPr>
        <p:txBody>
          <a:bodyPr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Patients</a:t>
            </a:r>
          </a:p>
        </p:txBody>
      </p:sp>
      <p:sp>
        <p:nvSpPr>
          <p:cNvPr id="34" name="TextBox 19">
            <a:extLst>
              <a:ext uri="{FF2B5EF4-FFF2-40B4-BE49-F238E27FC236}">
                <a16:creationId xmlns:a16="http://schemas.microsoft.com/office/drawing/2014/main" id="{7EC1E29D-5519-8282-CD04-88F3521BC29A}"/>
              </a:ext>
            </a:extLst>
          </p:cNvPr>
          <p:cNvSpPr txBox="1"/>
          <p:nvPr/>
        </p:nvSpPr>
        <p:spPr>
          <a:xfrm>
            <a:off x="7487364" y="1395324"/>
            <a:ext cx="3417852" cy="1020279"/>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5000 Patients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2519 Female and 2481 Male patients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4338 Patients with appointments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4739 Patients with diagnoses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2660 Patients undergone medications</a:t>
            </a:r>
          </a:p>
        </p:txBody>
      </p:sp>
      <p:sp>
        <p:nvSpPr>
          <p:cNvPr id="35" name="TextBox 20">
            <a:extLst>
              <a:ext uri="{FF2B5EF4-FFF2-40B4-BE49-F238E27FC236}">
                <a16:creationId xmlns:a16="http://schemas.microsoft.com/office/drawing/2014/main" id="{AB18A593-4203-21A0-DB4D-5EFD44713A6F}"/>
              </a:ext>
            </a:extLst>
          </p:cNvPr>
          <p:cNvSpPr txBox="1"/>
          <p:nvPr/>
        </p:nvSpPr>
        <p:spPr>
          <a:xfrm>
            <a:off x="5392312" y="3261104"/>
            <a:ext cx="2242954" cy="428387"/>
          </a:xfrm>
          <a:prstGeom prst="rect">
            <a:avLst/>
          </a:prstGeom>
        </p:spPr>
        <p:txBody>
          <a:bodyPr wrap="square"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Appointments</a:t>
            </a:r>
          </a:p>
        </p:txBody>
      </p:sp>
      <p:sp>
        <p:nvSpPr>
          <p:cNvPr id="36" name="TextBox 21">
            <a:extLst>
              <a:ext uri="{FF2B5EF4-FFF2-40B4-BE49-F238E27FC236}">
                <a16:creationId xmlns:a16="http://schemas.microsoft.com/office/drawing/2014/main" id="{F92DC8E3-9E9D-5235-5E76-4313B1ACD767}"/>
              </a:ext>
            </a:extLst>
          </p:cNvPr>
          <p:cNvSpPr txBox="1"/>
          <p:nvPr/>
        </p:nvSpPr>
        <p:spPr>
          <a:xfrm>
            <a:off x="4815926" y="4052192"/>
            <a:ext cx="1830188" cy="409792"/>
          </a:xfrm>
          <a:prstGeom prst="rect">
            <a:avLst/>
          </a:prstGeom>
        </p:spPr>
        <p:txBody>
          <a:bodyPr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Diagnoses</a:t>
            </a:r>
          </a:p>
        </p:txBody>
      </p:sp>
      <p:sp>
        <p:nvSpPr>
          <p:cNvPr id="37" name="TextBox 22">
            <a:extLst>
              <a:ext uri="{FF2B5EF4-FFF2-40B4-BE49-F238E27FC236}">
                <a16:creationId xmlns:a16="http://schemas.microsoft.com/office/drawing/2014/main" id="{BB828D7A-33D5-5C70-9CF2-842AC0C26EE2}"/>
              </a:ext>
            </a:extLst>
          </p:cNvPr>
          <p:cNvSpPr txBox="1"/>
          <p:nvPr/>
        </p:nvSpPr>
        <p:spPr>
          <a:xfrm>
            <a:off x="5517038" y="4840743"/>
            <a:ext cx="1970326" cy="409792"/>
          </a:xfrm>
          <a:prstGeom prst="rect">
            <a:avLst/>
          </a:prstGeom>
        </p:spPr>
        <p:txBody>
          <a:bodyPr wrap="square"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Medications</a:t>
            </a:r>
          </a:p>
        </p:txBody>
      </p:sp>
      <p:sp>
        <p:nvSpPr>
          <p:cNvPr id="38" name="TextBox 23">
            <a:extLst>
              <a:ext uri="{FF2B5EF4-FFF2-40B4-BE49-F238E27FC236}">
                <a16:creationId xmlns:a16="http://schemas.microsoft.com/office/drawing/2014/main" id="{BC4234B2-BAD1-7E9A-E7A1-104690EFA063}"/>
              </a:ext>
            </a:extLst>
          </p:cNvPr>
          <p:cNvSpPr txBox="1"/>
          <p:nvPr/>
        </p:nvSpPr>
        <p:spPr>
          <a:xfrm>
            <a:off x="760116" y="2306186"/>
            <a:ext cx="3179239" cy="815095"/>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300 Doctors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Specialized in Cardiology, General Medicine, Neurology, Orthopedics &amp; Pediatrics</a:t>
            </a:r>
          </a:p>
        </p:txBody>
      </p:sp>
      <p:sp>
        <p:nvSpPr>
          <p:cNvPr id="39" name="TextBox 24">
            <a:extLst>
              <a:ext uri="{FF2B5EF4-FFF2-40B4-BE49-F238E27FC236}">
                <a16:creationId xmlns:a16="http://schemas.microsoft.com/office/drawing/2014/main" id="{04B69AAC-5303-E57D-091F-9D726548A0C4}"/>
              </a:ext>
            </a:extLst>
          </p:cNvPr>
          <p:cNvSpPr txBox="1"/>
          <p:nvPr/>
        </p:nvSpPr>
        <p:spPr>
          <a:xfrm>
            <a:off x="7920101" y="2968982"/>
            <a:ext cx="3641004" cy="1225464"/>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10000 Appointments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3392 Completed</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3334 Cancelled</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3274 Scheduled </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Reasons - Checkup, Consultation, Emergency, Follow-up &amp; Test Results</a:t>
            </a:r>
          </a:p>
        </p:txBody>
      </p:sp>
      <p:sp>
        <p:nvSpPr>
          <p:cNvPr id="40" name="TextBox 25">
            <a:extLst>
              <a:ext uri="{FF2B5EF4-FFF2-40B4-BE49-F238E27FC236}">
                <a16:creationId xmlns:a16="http://schemas.microsoft.com/office/drawing/2014/main" id="{12F13172-92F8-887F-758E-54588B964E0C}"/>
              </a:ext>
            </a:extLst>
          </p:cNvPr>
          <p:cNvSpPr txBox="1"/>
          <p:nvPr/>
        </p:nvSpPr>
        <p:spPr>
          <a:xfrm>
            <a:off x="618540" y="3746948"/>
            <a:ext cx="3768334" cy="1020279"/>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15000 Diagnoses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Diagnoses - </a:t>
            </a:r>
            <a:r>
              <a:rPr lang="fr-FR" sz="1246" b="1" dirty="0">
                <a:latin typeface="DM Sans"/>
                <a:ea typeface="DM Sans"/>
                <a:cs typeface="DM Sans"/>
                <a:sym typeface="DM Sans"/>
              </a:rPr>
              <a:t>Diabetes, Flu, Fracture, Hypertension &amp; Migraine</a:t>
            </a:r>
          </a:p>
          <a:p>
            <a:pPr marL="342900" indent="-342900" defTabSz="609630">
              <a:lnSpc>
                <a:spcPts val="1570"/>
              </a:lnSpc>
              <a:buFont typeface="Wingdings" panose="05000000000000000000" pitchFamily="2" charset="2"/>
              <a:buChar char="v"/>
            </a:pPr>
            <a:r>
              <a:rPr lang="fr-FR" sz="1246" b="1" dirty="0">
                <a:latin typeface="DM Sans"/>
                <a:ea typeface="DM Sans"/>
                <a:cs typeface="DM Sans"/>
                <a:sym typeface="DM Sans"/>
              </a:rPr>
              <a:t>Treatments - </a:t>
            </a:r>
            <a:r>
              <a:rPr lang="en-US" sz="1246" b="1" dirty="0">
                <a:latin typeface="DM Sans"/>
                <a:ea typeface="DM Sans"/>
                <a:cs typeface="DM Sans"/>
                <a:sym typeface="DM Sans"/>
              </a:rPr>
              <a:t>Lifestyle Changes, Medication, Observation, Surgery &amp; Therapy</a:t>
            </a:r>
          </a:p>
        </p:txBody>
      </p:sp>
      <p:sp>
        <p:nvSpPr>
          <p:cNvPr id="41" name="TextBox 26">
            <a:extLst>
              <a:ext uri="{FF2B5EF4-FFF2-40B4-BE49-F238E27FC236}">
                <a16:creationId xmlns:a16="http://schemas.microsoft.com/office/drawing/2014/main" id="{394354AD-697B-B931-A134-F632C6187592}"/>
              </a:ext>
            </a:extLst>
          </p:cNvPr>
          <p:cNvSpPr txBox="1"/>
          <p:nvPr/>
        </p:nvSpPr>
        <p:spPr>
          <a:xfrm>
            <a:off x="7819382" y="4625053"/>
            <a:ext cx="3741723" cy="1020279"/>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12000 Medications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Medications - Antibiotics, Antidepressants, Insulin, Painkillers &amp; Paracetamol</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Dosages - Once Daily, Twice Daily, Thrice Daily &amp; Weekly</a:t>
            </a:r>
          </a:p>
        </p:txBody>
      </p:sp>
    </p:spTree>
    <p:extLst>
      <p:ext uri="{BB962C8B-B14F-4D97-AF65-F5344CB8AC3E}">
        <p14:creationId xmlns:p14="http://schemas.microsoft.com/office/powerpoint/2010/main" val="1127568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871611"/>
            <a:ext cx="11529646" cy="5658729"/>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5" name="Group 5"/>
          <p:cNvGrpSpPr/>
          <p:nvPr/>
        </p:nvGrpSpPr>
        <p:grpSpPr>
          <a:xfrm>
            <a:off x="4625009" y="150578"/>
            <a:ext cx="1908313" cy="594360"/>
            <a:chOff x="0" y="0"/>
            <a:chExt cx="1161744" cy="234809"/>
          </a:xfrm>
        </p:grpSpPr>
        <p:sp>
          <p:nvSpPr>
            <p:cNvPr id="6" name="Freeform 6"/>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7" name="TextBox 7"/>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14" name="TextBox 14"/>
          <p:cNvSpPr txBox="1"/>
          <p:nvPr/>
        </p:nvSpPr>
        <p:spPr>
          <a:xfrm>
            <a:off x="4842678" y="268221"/>
            <a:ext cx="1512729"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ER Diagram</a:t>
            </a:r>
          </a:p>
        </p:txBody>
      </p:sp>
      <p:pic>
        <p:nvPicPr>
          <p:cNvPr id="11" name="Picture 10">
            <a:extLst>
              <a:ext uri="{FF2B5EF4-FFF2-40B4-BE49-F238E27FC236}">
                <a16:creationId xmlns:a16="http://schemas.microsoft.com/office/drawing/2014/main" id="{7704C1A4-0765-D412-45D5-A64E4B7B94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0018" y="1291149"/>
            <a:ext cx="9077739" cy="4897615"/>
          </a:xfrm>
          <a:prstGeom prst="rect">
            <a:avLst/>
          </a:prstGeom>
        </p:spPr>
      </p:pic>
    </p:spTree>
    <p:extLst>
      <p:ext uri="{BB962C8B-B14F-4D97-AF65-F5344CB8AC3E}">
        <p14:creationId xmlns:p14="http://schemas.microsoft.com/office/powerpoint/2010/main" val="3075408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0" name="Group 8">
            <a:extLst>
              <a:ext uri="{FF2B5EF4-FFF2-40B4-BE49-F238E27FC236}">
                <a16:creationId xmlns:a16="http://schemas.microsoft.com/office/drawing/2014/main" id="{8A2999D8-5D2F-6080-EACD-550EA132EA15}"/>
              </a:ext>
            </a:extLst>
          </p:cNvPr>
          <p:cNvGrpSpPr/>
          <p:nvPr/>
        </p:nvGrpSpPr>
        <p:grpSpPr>
          <a:xfrm>
            <a:off x="7300221" y="670746"/>
            <a:ext cx="4560602" cy="5859594"/>
            <a:chOff x="0" y="0"/>
            <a:chExt cx="1114092" cy="1315028"/>
          </a:xfrm>
        </p:grpSpPr>
        <p:sp>
          <p:nvSpPr>
            <p:cNvPr id="22" name="Freeform 9">
              <a:extLst>
                <a:ext uri="{FF2B5EF4-FFF2-40B4-BE49-F238E27FC236}">
                  <a16:creationId xmlns:a16="http://schemas.microsoft.com/office/drawing/2014/main" id="{E5AA65DA-8865-D365-6ECA-B3919FD9AFC6}"/>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38582" r="-38582"/>
              </a:stretch>
            </a:blipFill>
          </p:spPr>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- 1</a:t>
            </a:r>
          </a:p>
        </p:txBody>
      </p:sp>
      <p:grpSp>
        <p:nvGrpSpPr>
          <p:cNvPr id="27" name="Group 14">
            <a:extLst>
              <a:ext uri="{FF2B5EF4-FFF2-40B4-BE49-F238E27FC236}">
                <a16:creationId xmlns:a16="http://schemas.microsoft.com/office/drawing/2014/main" id="{28DEBA57-0B9E-3F27-498C-146669043A59}"/>
              </a:ext>
            </a:extLst>
          </p:cNvPr>
          <p:cNvGrpSpPr/>
          <p:nvPr/>
        </p:nvGrpSpPr>
        <p:grpSpPr>
          <a:xfrm>
            <a:off x="547983" y="1389952"/>
            <a:ext cx="3149374" cy="408488"/>
            <a:chOff x="0" y="0"/>
            <a:chExt cx="1540092" cy="161378"/>
          </a:xfrm>
        </p:grpSpPr>
        <p:sp>
          <p:nvSpPr>
            <p:cNvPr id="28" name="Freeform 15">
              <a:extLst>
                <a:ext uri="{FF2B5EF4-FFF2-40B4-BE49-F238E27FC236}">
                  <a16:creationId xmlns:a16="http://schemas.microsoft.com/office/drawing/2014/main" id="{82C8B90B-478B-3AE1-5FAA-8431C514F06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29" name="TextBox 16">
              <a:extLst>
                <a:ext uri="{FF2B5EF4-FFF2-40B4-BE49-F238E27FC236}">
                  <a16:creationId xmlns:a16="http://schemas.microsoft.com/office/drawing/2014/main" id="{F7EF5500-E8B6-C1B7-200E-37D777B2B9C2}"/>
                </a:ext>
              </a:extLst>
            </p:cNvPr>
            <p:cNvSpPr txBox="1"/>
            <p:nvPr/>
          </p:nvSpPr>
          <p:spPr>
            <a:xfrm>
              <a:off x="0" y="-38100"/>
              <a:ext cx="1540092" cy="199478"/>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30" name="TextBox 24">
            <a:extLst>
              <a:ext uri="{FF2B5EF4-FFF2-40B4-BE49-F238E27FC236}">
                <a16:creationId xmlns:a16="http://schemas.microsoft.com/office/drawing/2014/main" id="{301B1323-E9A1-4342-6099-18CC5B94D71A}"/>
              </a:ext>
            </a:extLst>
          </p:cNvPr>
          <p:cNvSpPr txBox="1"/>
          <p:nvPr/>
        </p:nvSpPr>
        <p:spPr>
          <a:xfrm>
            <a:off x="587739" y="1897344"/>
            <a:ext cx="6568435" cy="2222211"/>
          </a:xfrm>
          <a:prstGeom prst="rect">
            <a:avLst/>
          </a:prstGeom>
        </p:spPr>
        <p:txBody>
          <a:bodyPr wrap="square" lIns="0" tIns="0" rIns="0" bIns="0" rtlCol="0" anchor="t">
            <a:spAutoFit/>
          </a:bodyPr>
          <a:lstStyle/>
          <a:p>
            <a:pPr marL="465677" lvl="1" indent="-285750" algn="just" defTabSz="609630">
              <a:lnSpc>
                <a:spcPct val="150000"/>
              </a:lnSpc>
              <a:buFont typeface="Wingdings" panose="05000000000000000000" pitchFamily="2" charset="2"/>
              <a:buChar char="Ø"/>
            </a:pPr>
            <a:r>
              <a:rPr lang="en-US" sz="1400" dirty="0">
                <a:solidFill>
                  <a:srgbClr val="1F2B5B"/>
                </a:solidFill>
                <a:latin typeface="Nourd"/>
                <a:ea typeface="Nourd"/>
                <a:cs typeface="Nourd"/>
                <a:sym typeface="Nourd"/>
              </a:rPr>
              <a:t>Totally, 10000 appointments were scheduled out of which 3392 appointments (34%) have been completed where as 3334 appointments (33%) have been cancelled and 3274 appointments (33%) have been scheduled.</a:t>
            </a:r>
          </a:p>
          <a:p>
            <a:pPr marL="465677" lvl="1" indent="-285750" algn="just" defTabSz="609630">
              <a:lnSpc>
                <a:spcPct val="150000"/>
              </a:lnSpc>
              <a:buFont typeface="Wingdings" panose="05000000000000000000" pitchFamily="2" charset="2"/>
              <a:buChar char="Ø"/>
            </a:pPr>
            <a:r>
              <a:rPr lang="en-US" sz="1400" dirty="0">
                <a:solidFill>
                  <a:srgbClr val="1F2B5B"/>
                </a:solidFill>
                <a:latin typeface="Nourd"/>
                <a:ea typeface="Nourd"/>
                <a:cs typeface="Nourd"/>
                <a:sym typeface="Nourd"/>
              </a:rPr>
              <a:t>Doctor_</a:t>
            </a:r>
            <a:r>
              <a:rPr lang="en-US" sz="1400" dirty="0">
                <a:solidFill>
                  <a:srgbClr val="1F2B5B"/>
                </a:solidFill>
                <a:latin typeface="Nourd"/>
                <a:sym typeface="Nourd"/>
              </a:rPr>
              <a:t>143 who is specialized in </a:t>
            </a:r>
            <a:r>
              <a:rPr lang="en-IN" sz="1400" dirty="0">
                <a:solidFill>
                  <a:srgbClr val="1F2B5B"/>
                </a:solidFill>
                <a:latin typeface="Nourd"/>
              </a:rPr>
              <a:t>Pediatrics </a:t>
            </a:r>
            <a:r>
              <a:rPr lang="en-US" sz="1400" dirty="0">
                <a:solidFill>
                  <a:srgbClr val="1F2B5B"/>
                </a:solidFill>
                <a:latin typeface="Nourd"/>
                <a:sym typeface="Nourd"/>
              </a:rPr>
              <a:t>have 21 the most completed appointments.</a:t>
            </a:r>
          </a:p>
          <a:p>
            <a:pPr marL="465677" lvl="1" indent="-285750" algn="just" defTabSz="609630">
              <a:lnSpc>
                <a:spcPct val="150000"/>
              </a:lnSpc>
              <a:buFont typeface="Wingdings" panose="05000000000000000000" pitchFamily="2" charset="2"/>
              <a:buChar char="Ø"/>
            </a:pPr>
            <a:r>
              <a:rPr lang="en-US" sz="1400" dirty="0">
                <a:solidFill>
                  <a:srgbClr val="1F2B5B"/>
                </a:solidFill>
                <a:latin typeface="Nourd"/>
                <a:ea typeface="Nourd"/>
                <a:cs typeface="Nourd"/>
                <a:sym typeface="Nourd"/>
              </a:rPr>
              <a:t>There are 5 patients with the maximum appointments completed which is of 5 appointments.</a:t>
            </a:r>
          </a:p>
        </p:txBody>
      </p:sp>
      <p:sp>
        <p:nvSpPr>
          <p:cNvPr id="31" name="TextBox 25">
            <a:extLst>
              <a:ext uri="{FF2B5EF4-FFF2-40B4-BE49-F238E27FC236}">
                <a16:creationId xmlns:a16="http://schemas.microsoft.com/office/drawing/2014/main" id="{FB4A2459-743F-EAAF-5A81-97CF7AAA4F3C}"/>
              </a:ext>
            </a:extLst>
          </p:cNvPr>
          <p:cNvSpPr txBox="1"/>
          <p:nvPr/>
        </p:nvSpPr>
        <p:spPr>
          <a:xfrm>
            <a:off x="547982" y="736873"/>
            <a:ext cx="1572365" cy="549381"/>
          </a:xfrm>
          <a:prstGeom prst="rect">
            <a:avLst/>
          </a:prstGeom>
        </p:spPr>
        <p:txBody>
          <a:bodyPr wrap="square" lIns="0" tIns="0" rIns="0" bIns="0" rtlCol="0" anchor="t">
            <a:spAutoFit/>
          </a:bodyPr>
          <a:lstStyle/>
          <a:p>
            <a:pPr algn="just" defTabSz="609630">
              <a:lnSpc>
                <a:spcPts val="4667"/>
              </a:lnSpc>
            </a:pPr>
            <a:r>
              <a:rPr lang="en-US" sz="3200" b="1" dirty="0">
                <a:solidFill>
                  <a:srgbClr val="1F2B5B"/>
                </a:solidFill>
                <a:latin typeface="Nourd Heavy"/>
                <a:ea typeface="Nourd Heavy"/>
                <a:cs typeface="Nourd Heavy"/>
                <a:sym typeface="Nourd Heavy"/>
              </a:rPr>
              <a:t>Task 1</a:t>
            </a:r>
          </a:p>
        </p:txBody>
      </p:sp>
      <p:sp>
        <p:nvSpPr>
          <p:cNvPr id="32" name="TextBox 26">
            <a:extLst>
              <a:ext uri="{FF2B5EF4-FFF2-40B4-BE49-F238E27FC236}">
                <a16:creationId xmlns:a16="http://schemas.microsoft.com/office/drawing/2014/main" id="{B9F18000-739A-4E68-2FF2-55F4BB998CE1}"/>
              </a:ext>
            </a:extLst>
          </p:cNvPr>
          <p:cNvSpPr txBox="1"/>
          <p:nvPr/>
        </p:nvSpPr>
        <p:spPr>
          <a:xfrm>
            <a:off x="743327" y="1431457"/>
            <a:ext cx="2954030" cy="267894"/>
          </a:xfrm>
          <a:prstGeom prst="rect">
            <a:avLst/>
          </a:prstGeom>
        </p:spPr>
        <p:txBody>
          <a:bodyPr wrap="square" lIns="0" tIns="0" rIns="0" bIns="0" rtlCol="0" anchor="t">
            <a:spAutoFit/>
          </a:bodyPr>
          <a:lstStyle/>
          <a:p>
            <a:pPr algn="just" defTabSz="609630">
              <a:lnSpc>
                <a:spcPts val="2333"/>
              </a:lnSpc>
            </a:pPr>
            <a:r>
              <a:rPr lang="en-US" sz="1600" b="1" dirty="0">
                <a:solidFill>
                  <a:srgbClr val="FFFFFF"/>
                </a:solidFill>
                <a:latin typeface="Nourd Bold"/>
                <a:ea typeface="Nourd Bold"/>
                <a:cs typeface="Nourd Bold"/>
                <a:sym typeface="Nourd Bold"/>
              </a:rPr>
              <a:t>All completed appointments</a:t>
            </a:r>
          </a:p>
        </p:txBody>
      </p:sp>
      <p:grpSp>
        <p:nvGrpSpPr>
          <p:cNvPr id="43" name="Group 14">
            <a:extLst>
              <a:ext uri="{FF2B5EF4-FFF2-40B4-BE49-F238E27FC236}">
                <a16:creationId xmlns:a16="http://schemas.microsoft.com/office/drawing/2014/main" id="{59429C3C-0130-CF5D-EA02-01422809C5E7}"/>
              </a:ext>
            </a:extLst>
          </p:cNvPr>
          <p:cNvGrpSpPr/>
          <p:nvPr/>
        </p:nvGrpSpPr>
        <p:grpSpPr>
          <a:xfrm>
            <a:off x="547981" y="4842420"/>
            <a:ext cx="4308939" cy="408488"/>
            <a:chOff x="0" y="0"/>
            <a:chExt cx="1540092" cy="161378"/>
          </a:xfrm>
        </p:grpSpPr>
        <p:sp>
          <p:nvSpPr>
            <p:cNvPr id="44" name="Freeform 15">
              <a:extLst>
                <a:ext uri="{FF2B5EF4-FFF2-40B4-BE49-F238E27FC236}">
                  <a16:creationId xmlns:a16="http://schemas.microsoft.com/office/drawing/2014/main" id="{03E8677E-DD0C-BF09-F31B-D6F861448EE0}"/>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45" name="TextBox 16">
              <a:extLst>
                <a:ext uri="{FF2B5EF4-FFF2-40B4-BE49-F238E27FC236}">
                  <a16:creationId xmlns:a16="http://schemas.microsoft.com/office/drawing/2014/main" id="{64C16B2E-C170-00D0-9D24-ED7B8367659D}"/>
                </a:ext>
              </a:extLst>
            </p:cNvPr>
            <p:cNvSpPr txBox="1"/>
            <p:nvPr/>
          </p:nvSpPr>
          <p:spPr>
            <a:xfrm>
              <a:off x="0" y="-38100"/>
              <a:ext cx="1540092" cy="199478"/>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46" name="TextBox 24">
            <a:extLst>
              <a:ext uri="{FF2B5EF4-FFF2-40B4-BE49-F238E27FC236}">
                <a16:creationId xmlns:a16="http://schemas.microsoft.com/office/drawing/2014/main" id="{7531318A-29E4-E686-2B01-31FD89EB4A58}"/>
              </a:ext>
            </a:extLst>
          </p:cNvPr>
          <p:cNvSpPr txBox="1"/>
          <p:nvPr/>
        </p:nvSpPr>
        <p:spPr>
          <a:xfrm>
            <a:off x="587739" y="5357567"/>
            <a:ext cx="6568435" cy="929550"/>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Totally, there are 5000 patients out of which 662 patients didn’t had any appointment ever which is of 13% from the overall patients list.</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ea typeface="Nourd"/>
                <a:cs typeface="Nourd"/>
                <a:sym typeface="Nourd"/>
              </a:rPr>
              <a:t>It includes 318 Male patients and 344 Female patients.</a:t>
            </a:r>
            <a:endParaRPr kumimoji="0" lang="en-US" sz="1400" b="0" i="0" u="none" strike="noStrike" kern="1200" cap="none" spc="0" normalizeH="0" baseline="0" noProof="0" dirty="0">
              <a:ln>
                <a:noFill/>
              </a:ln>
              <a:solidFill>
                <a:srgbClr val="1F2B5B"/>
              </a:solidFill>
              <a:effectLst/>
              <a:uLnTx/>
              <a:uFillTx/>
              <a:latin typeface="Nourd"/>
              <a:ea typeface="Nourd"/>
              <a:cs typeface="Nourd"/>
              <a:sym typeface="Nourd"/>
            </a:endParaRPr>
          </a:p>
        </p:txBody>
      </p:sp>
      <p:sp>
        <p:nvSpPr>
          <p:cNvPr id="47" name="TextBox 25">
            <a:extLst>
              <a:ext uri="{FF2B5EF4-FFF2-40B4-BE49-F238E27FC236}">
                <a16:creationId xmlns:a16="http://schemas.microsoft.com/office/drawing/2014/main" id="{F4434439-141C-1F30-97EB-F50B47D7E08A}"/>
              </a:ext>
            </a:extLst>
          </p:cNvPr>
          <p:cNvSpPr txBox="1"/>
          <p:nvPr/>
        </p:nvSpPr>
        <p:spPr>
          <a:xfrm>
            <a:off x="547981" y="4189179"/>
            <a:ext cx="1572365" cy="549381"/>
          </a:xfrm>
          <a:prstGeom prst="rect">
            <a:avLst/>
          </a:prstGeom>
        </p:spPr>
        <p:txBody>
          <a:bodyPr wrap="square" lIns="0" tIns="0" rIns="0" bIns="0" rtlCol="0" anchor="t">
            <a:spAutoFit/>
          </a:bodyPr>
          <a:lstStyle/>
          <a:p>
            <a:pPr algn="just" defTabSz="609630">
              <a:lnSpc>
                <a:spcPts val="4667"/>
              </a:lnSpc>
            </a:pPr>
            <a:r>
              <a:rPr lang="en-US" sz="3200" b="1" dirty="0">
                <a:solidFill>
                  <a:srgbClr val="1F2B5B"/>
                </a:solidFill>
                <a:latin typeface="Nourd Heavy"/>
                <a:ea typeface="Nourd Heavy"/>
                <a:cs typeface="Nourd Heavy"/>
                <a:sym typeface="Nourd Heavy"/>
              </a:rPr>
              <a:t>Task 2</a:t>
            </a:r>
          </a:p>
        </p:txBody>
      </p:sp>
      <p:sp>
        <p:nvSpPr>
          <p:cNvPr id="48" name="TextBox 26">
            <a:extLst>
              <a:ext uri="{FF2B5EF4-FFF2-40B4-BE49-F238E27FC236}">
                <a16:creationId xmlns:a16="http://schemas.microsoft.com/office/drawing/2014/main" id="{B4DCFF47-4766-7F65-3392-291D70B80F59}"/>
              </a:ext>
            </a:extLst>
          </p:cNvPr>
          <p:cNvSpPr txBox="1"/>
          <p:nvPr/>
        </p:nvSpPr>
        <p:spPr>
          <a:xfrm>
            <a:off x="743325" y="4883926"/>
            <a:ext cx="4113595" cy="267894"/>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Nourd Bold"/>
                <a:cs typeface="Nourd Bold"/>
                <a:sym typeface="Nourd Bold"/>
              </a:rPr>
              <a:t>Patients who never had an appointment</a:t>
            </a:r>
          </a:p>
        </p:txBody>
      </p:sp>
    </p:spTree>
    <p:extLst>
      <p:ext uri="{BB962C8B-B14F-4D97-AF65-F5344CB8AC3E}">
        <p14:creationId xmlns:p14="http://schemas.microsoft.com/office/powerpoint/2010/main" val="1921252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- 2</a:t>
            </a:r>
          </a:p>
        </p:txBody>
      </p:sp>
      <p:grpSp>
        <p:nvGrpSpPr>
          <p:cNvPr id="27" name="Group 14">
            <a:extLst>
              <a:ext uri="{FF2B5EF4-FFF2-40B4-BE49-F238E27FC236}">
                <a16:creationId xmlns:a16="http://schemas.microsoft.com/office/drawing/2014/main" id="{28DEBA57-0B9E-3F27-498C-146669043A59}"/>
              </a:ext>
            </a:extLst>
          </p:cNvPr>
          <p:cNvGrpSpPr/>
          <p:nvPr/>
        </p:nvGrpSpPr>
        <p:grpSpPr>
          <a:xfrm>
            <a:off x="547983" y="1389952"/>
            <a:ext cx="3970879" cy="408488"/>
            <a:chOff x="0" y="0"/>
            <a:chExt cx="1540092" cy="161378"/>
          </a:xfrm>
        </p:grpSpPr>
        <p:sp>
          <p:nvSpPr>
            <p:cNvPr id="28" name="Freeform 15">
              <a:extLst>
                <a:ext uri="{FF2B5EF4-FFF2-40B4-BE49-F238E27FC236}">
                  <a16:creationId xmlns:a16="http://schemas.microsoft.com/office/drawing/2014/main" id="{82C8B90B-478B-3AE1-5FAA-8431C514F06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29" name="TextBox 16">
              <a:extLst>
                <a:ext uri="{FF2B5EF4-FFF2-40B4-BE49-F238E27FC236}">
                  <a16:creationId xmlns:a16="http://schemas.microsoft.com/office/drawing/2014/main" id="{F7EF5500-E8B6-C1B7-200E-37D777B2B9C2}"/>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0" name="TextBox 24">
            <a:extLst>
              <a:ext uri="{FF2B5EF4-FFF2-40B4-BE49-F238E27FC236}">
                <a16:creationId xmlns:a16="http://schemas.microsoft.com/office/drawing/2014/main" id="{301B1323-E9A1-4342-6099-18CC5B94D71A}"/>
              </a:ext>
            </a:extLst>
          </p:cNvPr>
          <p:cNvSpPr txBox="1"/>
          <p:nvPr/>
        </p:nvSpPr>
        <p:spPr>
          <a:xfrm>
            <a:off x="587739" y="1897344"/>
            <a:ext cx="6568435" cy="1252715"/>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Totally, 15000 diagnoses have been completed for 4739 unique patients.</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All the 300 doctors have diagnosed the patients.</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IN" sz="1400" dirty="0">
                <a:solidFill>
                  <a:srgbClr val="1F2B5B"/>
                </a:solidFill>
                <a:latin typeface="Nourd"/>
              </a:rPr>
              <a:t>Doctor_281 specialized in Orthopedics have the highest diagnoses of 75.</a:t>
            </a:r>
          </a:p>
          <a:p>
            <a:pPr marL="465677" lvl="1" indent="-285750" algn="just" defTabSz="609630">
              <a:lnSpc>
                <a:spcPct val="150000"/>
              </a:lnSpc>
              <a:buFont typeface="Wingdings" panose="05000000000000000000" pitchFamily="2" charset="2"/>
              <a:buChar char="Ø"/>
            </a:pPr>
            <a:r>
              <a:rPr lang="en-IN" sz="1400" dirty="0">
                <a:solidFill>
                  <a:srgbClr val="1F2B5B"/>
                </a:solidFill>
                <a:latin typeface="Nourd"/>
              </a:rPr>
              <a:t>Doctor_253 specialized in General Medicine have the lowest diagnoses of 25.</a:t>
            </a:r>
            <a:endParaRPr lang="en-US" sz="1400" dirty="0">
              <a:solidFill>
                <a:srgbClr val="1F2B5B"/>
              </a:solidFill>
              <a:latin typeface="Nourd"/>
              <a:sym typeface="Nourd"/>
            </a:endParaRPr>
          </a:p>
        </p:txBody>
      </p:sp>
      <p:sp>
        <p:nvSpPr>
          <p:cNvPr id="31" name="TextBox 25">
            <a:extLst>
              <a:ext uri="{FF2B5EF4-FFF2-40B4-BE49-F238E27FC236}">
                <a16:creationId xmlns:a16="http://schemas.microsoft.com/office/drawing/2014/main" id="{FB4A2459-743F-EAAF-5A81-97CF7AAA4F3C}"/>
              </a:ext>
            </a:extLst>
          </p:cNvPr>
          <p:cNvSpPr txBox="1"/>
          <p:nvPr/>
        </p:nvSpPr>
        <p:spPr>
          <a:xfrm>
            <a:off x="547982" y="736873"/>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3</a:t>
            </a:r>
          </a:p>
        </p:txBody>
      </p:sp>
      <p:sp>
        <p:nvSpPr>
          <p:cNvPr id="32" name="TextBox 26">
            <a:extLst>
              <a:ext uri="{FF2B5EF4-FFF2-40B4-BE49-F238E27FC236}">
                <a16:creationId xmlns:a16="http://schemas.microsoft.com/office/drawing/2014/main" id="{B9F18000-739A-4E68-2FF2-55F4BB998CE1}"/>
              </a:ext>
            </a:extLst>
          </p:cNvPr>
          <p:cNvSpPr txBox="1"/>
          <p:nvPr/>
        </p:nvSpPr>
        <p:spPr>
          <a:xfrm>
            <a:off x="743325" y="1445571"/>
            <a:ext cx="3775537" cy="267894"/>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Nourd Bold"/>
                <a:cs typeface="Nourd Bold"/>
                <a:sym typeface="Nourd Bold"/>
              </a:rPr>
              <a:t>Number of diagnoses for each doctor</a:t>
            </a:r>
          </a:p>
        </p:txBody>
      </p:sp>
      <p:grpSp>
        <p:nvGrpSpPr>
          <p:cNvPr id="33" name="Group 8">
            <a:extLst>
              <a:ext uri="{FF2B5EF4-FFF2-40B4-BE49-F238E27FC236}">
                <a16:creationId xmlns:a16="http://schemas.microsoft.com/office/drawing/2014/main" id="{9625686A-5DB3-4199-08E8-966AB6E89A4F}"/>
              </a:ext>
            </a:extLst>
          </p:cNvPr>
          <p:cNvGrpSpPr/>
          <p:nvPr/>
        </p:nvGrpSpPr>
        <p:grpSpPr>
          <a:xfrm>
            <a:off x="7372978" y="670747"/>
            <a:ext cx="4487845" cy="5859594"/>
            <a:chOff x="0" y="0"/>
            <a:chExt cx="1114092" cy="1315028"/>
          </a:xfrm>
        </p:grpSpPr>
        <p:sp>
          <p:nvSpPr>
            <p:cNvPr id="34" name="Freeform 9">
              <a:extLst>
                <a:ext uri="{FF2B5EF4-FFF2-40B4-BE49-F238E27FC236}">
                  <a16:creationId xmlns:a16="http://schemas.microsoft.com/office/drawing/2014/main" id="{C238ED7A-9BE2-F4FA-524F-837AB8602083}"/>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t="-13579" b="-13579"/>
              </a:stretch>
            </a:blipFill>
          </p:spPr>
        </p:sp>
      </p:grpSp>
      <p:grpSp>
        <p:nvGrpSpPr>
          <p:cNvPr id="35" name="Group 14">
            <a:extLst>
              <a:ext uri="{FF2B5EF4-FFF2-40B4-BE49-F238E27FC236}">
                <a16:creationId xmlns:a16="http://schemas.microsoft.com/office/drawing/2014/main" id="{AEF0FE76-2A2B-8B4F-EAE6-6F10E769488F}"/>
              </a:ext>
            </a:extLst>
          </p:cNvPr>
          <p:cNvGrpSpPr/>
          <p:nvPr/>
        </p:nvGrpSpPr>
        <p:grpSpPr>
          <a:xfrm>
            <a:off x="547982" y="4082873"/>
            <a:ext cx="6303391" cy="399822"/>
            <a:chOff x="0" y="0"/>
            <a:chExt cx="1540092" cy="161378"/>
          </a:xfrm>
        </p:grpSpPr>
        <p:sp>
          <p:nvSpPr>
            <p:cNvPr id="36" name="Freeform 15">
              <a:extLst>
                <a:ext uri="{FF2B5EF4-FFF2-40B4-BE49-F238E27FC236}">
                  <a16:creationId xmlns:a16="http://schemas.microsoft.com/office/drawing/2014/main" id="{4E5A0C44-22FF-A213-DCA6-A21A2D6FACEB}"/>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37" name="TextBox 16">
              <a:extLst>
                <a:ext uri="{FF2B5EF4-FFF2-40B4-BE49-F238E27FC236}">
                  <a16:creationId xmlns:a16="http://schemas.microsoft.com/office/drawing/2014/main" id="{FF721246-F546-8547-731E-0D95E9F54523}"/>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8" name="TextBox 24">
            <a:extLst>
              <a:ext uri="{FF2B5EF4-FFF2-40B4-BE49-F238E27FC236}">
                <a16:creationId xmlns:a16="http://schemas.microsoft.com/office/drawing/2014/main" id="{97CC99FA-D772-DE16-602E-E26491D0A396}"/>
              </a:ext>
            </a:extLst>
          </p:cNvPr>
          <p:cNvSpPr txBox="1"/>
          <p:nvPr/>
        </p:nvSpPr>
        <p:spPr>
          <a:xfrm>
            <a:off x="634119" y="4685466"/>
            <a:ext cx="6568435" cy="936090"/>
          </a:xfrm>
          <a:prstGeom prst="rect">
            <a:avLst/>
          </a:prstGeom>
        </p:spPr>
        <p:txBody>
          <a:bodyPr wrap="square" lIns="0" tIns="0" rIns="0" bIns="0" rtlCol="0" anchor="t">
            <a:spAutoFit/>
          </a:bodyPr>
          <a:lstStyle/>
          <a:p>
            <a:pPr marL="465677" lvl="1" indent="-285750" algn="just" defTabSz="609630">
              <a:lnSpc>
                <a:spcPct val="150000"/>
              </a:lnSpc>
              <a:buFont typeface="Wingdings" panose="05000000000000000000" pitchFamily="2" charset="2"/>
              <a:buChar char="Ø"/>
              <a:defRPr/>
            </a:pPr>
            <a:r>
              <a:rPr lang="en-US" sz="1400" dirty="0">
                <a:solidFill>
                  <a:srgbClr val="1F2B5B"/>
                </a:solidFill>
                <a:latin typeface="Nourd"/>
                <a:sym typeface="Nourd"/>
              </a:rPr>
              <a:t>There were 86 mismatches between the appointments and diagnoses tables.</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sym typeface="Nourd"/>
              </a:rPr>
              <a:t>As MySQL does not support full outer join used union of left join and right join instead for this task.</a:t>
            </a:r>
          </a:p>
        </p:txBody>
      </p:sp>
      <p:sp>
        <p:nvSpPr>
          <p:cNvPr id="39" name="TextBox 25">
            <a:extLst>
              <a:ext uri="{FF2B5EF4-FFF2-40B4-BE49-F238E27FC236}">
                <a16:creationId xmlns:a16="http://schemas.microsoft.com/office/drawing/2014/main" id="{83F0AE2F-3264-B697-3FB1-BF3CED02EB84}"/>
              </a:ext>
            </a:extLst>
          </p:cNvPr>
          <p:cNvSpPr txBox="1"/>
          <p:nvPr/>
        </p:nvSpPr>
        <p:spPr>
          <a:xfrm>
            <a:off x="547981" y="3429793"/>
            <a:ext cx="1572365" cy="560410"/>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4</a:t>
            </a:r>
          </a:p>
        </p:txBody>
      </p:sp>
      <p:sp>
        <p:nvSpPr>
          <p:cNvPr id="40" name="TextBox 26">
            <a:extLst>
              <a:ext uri="{FF2B5EF4-FFF2-40B4-BE49-F238E27FC236}">
                <a16:creationId xmlns:a16="http://schemas.microsoft.com/office/drawing/2014/main" id="{0B5AD8DF-BE39-6693-FF1A-0379288A0532}"/>
              </a:ext>
            </a:extLst>
          </p:cNvPr>
          <p:cNvSpPr txBox="1"/>
          <p:nvPr/>
        </p:nvSpPr>
        <p:spPr>
          <a:xfrm>
            <a:off x="743325" y="4101324"/>
            <a:ext cx="6412849" cy="275332"/>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lang="en-US" sz="1600" b="1" dirty="0">
                <a:solidFill>
                  <a:srgbClr val="FFFFFF"/>
                </a:solidFill>
                <a:latin typeface="Nourd Bold"/>
              </a:rPr>
              <a:t>Identify mismatches between the appointments and diagnoses tables</a:t>
            </a:r>
            <a:endParaRPr lang="en-US" sz="1600" b="1" dirty="0">
              <a:solidFill>
                <a:srgbClr val="FFFFFF"/>
              </a:solidFill>
              <a:latin typeface="Nourd Bold"/>
              <a:sym typeface="Nourd Bold"/>
            </a:endParaRPr>
          </a:p>
        </p:txBody>
      </p:sp>
    </p:spTree>
    <p:extLst>
      <p:ext uri="{BB962C8B-B14F-4D97-AF65-F5344CB8AC3E}">
        <p14:creationId xmlns:p14="http://schemas.microsoft.com/office/powerpoint/2010/main" val="1798615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- 3</a:t>
            </a:r>
          </a:p>
        </p:txBody>
      </p:sp>
      <p:grpSp>
        <p:nvGrpSpPr>
          <p:cNvPr id="27" name="Group 14">
            <a:extLst>
              <a:ext uri="{FF2B5EF4-FFF2-40B4-BE49-F238E27FC236}">
                <a16:creationId xmlns:a16="http://schemas.microsoft.com/office/drawing/2014/main" id="{28DEBA57-0B9E-3F27-498C-146669043A59}"/>
              </a:ext>
            </a:extLst>
          </p:cNvPr>
          <p:cNvGrpSpPr/>
          <p:nvPr/>
        </p:nvGrpSpPr>
        <p:grpSpPr>
          <a:xfrm>
            <a:off x="544741" y="3532698"/>
            <a:ext cx="4400033" cy="408488"/>
            <a:chOff x="0" y="0"/>
            <a:chExt cx="1540092" cy="161378"/>
          </a:xfrm>
        </p:grpSpPr>
        <p:sp>
          <p:nvSpPr>
            <p:cNvPr id="28" name="Freeform 15">
              <a:extLst>
                <a:ext uri="{FF2B5EF4-FFF2-40B4-BE49-F238E27FC236}">
                  <a16:creationId xmlns:a16="http://schemas.microsoft.com/office/drawing/2014/main" id="{82C8B90B-478B-3AE1-5FAA-8431C514F06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29" name="TextBox 16">
              <a:extLst>
                <a:ext uri="{FF2B5EF4-FFF2-40B4-BE49-F238E27FC236}">
                  <a16:creationId xmlns:a16="http://schemas.microsoft.com/office/drawing/2014/main" id="{F7EF5500-E8B6-C1B7-200E-37D777B2B9C2}"/>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0" name="TextBox 24">
            <a:extLst>
              <a:ext uri="{FF2B5EF4-FFF2-40B4-BE49-F238E27FC236}">
                <a16:creationId xmlns:a16="http://schemas.microsoft.com/office/drawing/2014/main" id="{301B1323-E9A1-4342-6099-18CC5B94D71A}"/>
              </a:ext>
            </a:extLst>
          </p:cNvPr>
          <p:cNvSpPr txBox="1"/>
          <p:nvPr/>
        </p:nvSpPr>
        <p:spPr>
          <a:xfrm>
            <a:off x="544741" y="4041077"/>
            <a:ext cx="6568435" cy="606384"/>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An age group has been formed and categorized the total number of patients in the particular age group in the below-table as follows:</a:t>
            </a:r>
            <a:endParaRPr kumimoji="0" lang="en-US" sz="1400" b="0" i="0" u="none" strike="noStrike" kern="1200" cap="none" spc="0" normalizeH="0" baseline="0" noProof="0" dirty="0">
              <a:ln>
                <a:noFill/>
              </a:ln>
              <a:solidFill>
                <a:srgbClr val="1F2B5B"/>
              </a:solidFill>
              <a:effectLst/>
              <a:uLnTx/>
              <a:uFillTx/>
              <a:latin typeface="Nourd"/>
              <a:ea typeface="+mn-ea"/>
              <a:cs typeface="+mn-cs"/>
              <a:sym typeface="Nourd"/>
            </a:endParaRPr>
          </a:p>
        </p:txBody>
      </p:sp>
      <p:sp>
        <p:nvSpPr>
          <p:cNvPr id="31" name="TextBox 25">
            <a:extLst>
              <a:ext uri="{FF2B5EF4-FFF2-40B4-BE49-F238E27FC236}">
                <a16:creationId xmlns:a16="http://schemas.microsoft.com/office/drawing/2014/main" id="{FB4A2459-743F-EAAF-5A81-97CF7AAA4F3C}"/>
              </a:ext>
            </a:extLst>
          </p:cNvPr>
          <p:cNvSpPr txBox="1"/>
          <p:nvPr/>
        </p:nvSpPr>
        <p:spPr>
          <a:xfrm>
            <a:off x="504984" y="2879619"/>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6</a:t>
            </a:r>
          </a:p>
        </p:txBody>
      </p:sp>
      <p:sp>
        <p:nvSpPr>
          <p:cNvPr id="32" name="TextBox 26">
            <a:extLst>
              <a:ext uri="{FF2B5EF4-FFF2-40B4-BE49-F238E27FC236}">
                <a16:creationId xmlns:a16="http://schemas.microsoft.com/office/drawing/2014/main" id="{B9F18000-739A-4E68-2FF2-55F4BB998CE1}"/>
              </a:ext>
            </a:extLst>
          </p:cNvPr>
          <p:cNvSpPr txBox="1"/>
          <p:nvPr/>
        </p:nvSpPr>
        <p:spPr>
          <a:xfrm>
            <a:off x="740083" y="3588316"/>
            <a:ext cx="4153835" cy="276621"/>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Nourd Bold"/>
                <a:cs typeface="Nourd Bold"/>
                <a:sym typeface="Nourd Bold"/>
              </a:rPr>
              <a:t>Categorize and number of patients by age group</a:t>
            </a:r>
          </a:p>
        </p:txBody>
      </p:sp>
      <p:graphicFrame>
        <p:nvGraphicFramePr>
          <p:cNvPr id="5" name="Table 5">
            <a:extLst>
              <a:ext uri="{FF2B5EF4-FFF2-40B4-BE49-F238E27FC236}">
                <a16:creationId xmlns:a16="http://schemas.microsoft.com/office/drawing/2014/main" id="{42B8FABA-4E4D-8298-F95E-BC4190027DB3}"/>
              </a:ext>
            </a:extLst>
          </p:cNvPr>
          <p:cNvGraphicFramePr>
            <a:graphicFrameLocks noGrp="1"/>
          </p:cNvGraphicFramePr>
          <p:nvPr>
            <p:extLst>
              <p:ext uri="{D42A27DB-BD31-4B8C-83A1-F6EECF244321}">
                <p14:modId xmlns:p14="http://schemas.microsoft.com/office/powerpoint/2010/main" val="1227951653"/>
              </p:ext>
            </p:extLst>
          </p:nvPr>
        </p:nvGraphicFramePr>
        <p:xfrm>
          <a:off x="2261153" y="4794907"/>
          <a:ext cx="2632765" cy="1524000"/>
        </p:xfrm>
        <a:graphic>
          <a:graphicData uri="http://schemas.openxmlformats.org/drawingml/2006/table">
            <a:tbl>
              <a:tblPr firstRow="1" bandRow="1">
                <a:tableStyleId>{5C22544A-7EE6-4342-B048-85BDC9FD1C3A}</a:tableStyleId>
              </a:tblPr>
              <a:tblGrid>
                <a:gridCol w="1082261">
                  <a:extLst>
                    <a:ext uri="{9D8B030D-6E8A-4147-A177-3AD203B41FA5}">
                      <a16:colId xmlns:a16="http://schemas.microsoft.com/office/drawing/2014/main" val="1521608915"/>
                    </a:ext>
                  </a:extLst>
                </a:gridCol>
                <a:gridCol w="1550504">
                  <a:extLst>
                    <a:ext uri="{9D8B030D-6E8A-4147-A177-3AD203B41FA5}">
                      <a16:colId xmlns:a16="http://schemas.microsoft.com/office/drawing/2014/main" val="493547378"/>
                    </a:ext>
                  </a:extLst>
                </a:gridCol>
              </a:tblGrid>
              <a:tr h="281931">
                <a:tc>
                  <a:txBody>
                    <a:bodyPr/>
                    <a:lstStyle/>
                    <a:p>
                      <a:pPr algn="ctr"/>
                      <a:r>
                        <a:rPr lang="en-US" sz="1400" b="1" dirty="0"/>
                        <a:t>Age group</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Total Patients</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5388080"/>
                  </a:ext>
                </a:extLst>
              </a:tr>
              <a:tr h="281931">
                <a:tc>
                  <a:txBody>
                    <a:bodyPr/>
                    <a:lstStyle/>
                    <a:p>
                      <a:pPr algn="ctr"/>
                      <a:r>
                        <a:rPr lang="en-US" sz="1400" b="1" dirty="0"/>
                        <a:t>18 to 30</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900</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1204322"/>
                  </a:ext>
                </a:extLst>
              </a:tr>
              <a:tr h="281931">
                <a:tc>
                  <a:txBody>
                    <a:bodyPr/>
                    <a:lstStyle/>
                    <a:p>
                      <a:pPr algn="ctr"/>
                      <a:r>
                        <a:rPr lang="en-US" sz="1400" b="1" dirty="0"/>
                        <a:t>31 to 50</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1416</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9044758"/>
                  </a:ext>
                </a:extLst>
              </a:tr>
              <a:tr h="281931">
                <a:tc>
                  <a:txBody>
                    <a:bodyPr/>
                    <a:lstStyle/>
                    <a:p>
                      <a:pPr algn="ctr"/>
                      <a:r>
                        <a:rPr lang="en-US" sz="1400" b="1" dirty="0"/>
                        <a:t>51 to 70</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1372</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066781"/>
                  </a:ext>
                </a:extLst>
              </a:tr>
              <a:tr h="281931">
                <a:tc>
                  <a:txBody>
                    <a:bodyPr/>
                    <a:lstStyle/>
                    <a:p>
                      <a:pPr algn="ctr"/>
                      <a:r>
                        <a:rPr lang="en-US" sz="1400" b="1" dirty="0"/>
                        <a:t>71 to 89</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1312</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4384960"/>
                  </a:ext>
                </a:extLst>
              </a:tr>
            </a:tbl>
          </a:graphicData>
        </a:graphic>
      </p:graphicFrame>
      <p:grpSp>
        <p:nvGrpSpPr>
          <p:cNvPr id="35" name="Group 8">
            <a:extLst>
              <a:ext uri="{FF2B5EF4-FFF2-40B4-BE49-F238E27FC236}">
                <a16:creationId xmlns:a16="http://schemas.microsoft.com/office/drawing/2014/main" id="{F26DC51C-3AF7-1D06-0CAB-B72E82EC8A15}"/>
              </a:ext>
            </a:extLst>
          </p:cNvPr>
          <p:cNvGrpSpPr/>
          <p:nvPr/>
        </p:nvGrpSpPr>
        <p:grpSpPr>
          <a:xfrm>
            <a:off x="7286983" y="670748"/>
            <a:ext cx="4573840" cy="5859594"/>
            <a:chOff x="0" y="0"/>
            <a:chExt cx="1114092" cy="1315028"/>
          </a:xfrm>
        </p:grpSpPr>
        <p:sp>
          <p:nvSpPr>
            <p:cNvPr id="36" name="Freeform 9">
              <a:extLst>
                <a:ext uri="{FF2B5EF4-FFF2-40B4-BE49-F238E27FC236}">
                  <a16:creationId xmlns:a16="http://schemas.microsoft.com/office/drawing/2014/main" id="{8AAAD761-3F4F-E54C-032F-094F2823844D}"/>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51460" r="-25372"/>
              </a:stretch>
            </a:blipFill>
          </p:spPr>
        </p:sp>
      </p:grpSp>
      <p:grpSp>
        <p:nvGrpSpPr>
          <p:cNvPr id="62" name="Group 14">
            <a:extLst>
              <a:ext uri="{FF2B5EF4-FFF2-40B4-BE49-F238E27FC236}">
                <a16:creationId xmlns:a16="http://schemas.microsoft.com/office/drawing/2014/main" id="{B816810C-2A11-E58B-4496-DC2FB1987365}"/>
              </a:ext>
            </a:extLst>
          </p:cNvPr>
          <p:cNvGrpSpPr/>
          <p:nvPr/>
        </p:nvGrpSpPr>
        <p:grpSpPr>
          <a:xfrm>
            <a:off x="544741" y="1348160"/>
            <a:ext cx="5829555" cy="388127"/>
            <a:chOff x="0" y="0"/>
            <a:chExt cx="1540092" cy="161378"/>
          </a:xfrm>
        </p:grpSpPr>
        <p:sp>
          <p:nvSpPr>
            <p:cNvPr id="63" name="Freeform 15">
              <a:extLst>
                <a:ext uri="{FF2B5EF4-FFF2-40B4-BE49-F238E27FC236}">
                  <a16:creationId xmlns:a16="http://schemas.microsoft.com/office/drawing/2014/main" id="{8DA2291B-D0E8-B489-7BD6-4C8AC64026A6}"/>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64" name="TextBox 16">
              <a:extLst>
                <a:ext uri="{FF2B5EF4-FFF2-40B4-BE49-F238E27FC236}">
                  <a16:creationId xmlns:a16="http://schemas.microsoft.com/office/drawing/2014/main" id="{A4D964CE-3D23-5D10-8691-2B8305A0F1D3}"/>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65" name="TextBox 24">
            <a:extLst>
              <a:ext uri="{FF2B5EF4-FFF2-40B4-BE49-F238E27FC236}">
                <a16:creationId xmlns:a16="http://schemas.microsoft.com/office/drawing/2014/main" id="{CCE3C88F-2C95-E135-C545-062ED540D90B}"/>
              </a:ext>
            </a:extLst>
          </p:cNvPr>
          <p:cNvSpPr txBox="1"/>
          <p:nvPr/>
        </p:nvSpPr>
        <p:spPr>
          <a:xfrm>
            <a:off x="544741" y="1884720"/>
            <a:ext cx="6568435" cy="929550"/>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The maximum appointment for a single doctor with the same patient is 2.</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ea typeface="Nourd"/>
                <a:cs typeface="Nourd"/>
                <a:sym typeface="Nourd"/>
              </a:rPr>
              <a:t>36 doctors had maximum of 2 appointments with the same patients and they ranked their patients 1.</a:t>
            </a:r>
          </a:p>
        </p:txBody>
      </p:sp>
      <p:sp>
        <p:nvSpPr>
          <p:cNvPr id="66" name="TextBox 25">
            <a:extLst>
              <a:ext uri="{FF2B5EF4-FFF2-40B4-BE49-F238E27FC236}">
                <a16:creationId xmlns:a16="http://schemas.microsoft.com/office/drawing/2014/main" id="{F3D27FFD-A63D-AD32-C59E-4B4133AF165F}"/>
              </a:ext>
            </a:extLst>
          </p:cNvPr>
          <p:cNvSpPr txBox="1"/>
          <p:nvPr/>
        </p:nvSpPr>
        <p:spPr>
          <a:xfrm>
            <a:off x="544741" y="674720"/>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5</a:t>
            </a:r>
          </a:p>
        </p:txBody>
      </p:sp>
      <p:sp>
        <p:nvSpPr>
          <p:cNvPr id="67" name="TextBox 26">
            <a:extLst>
              <a:ext uri="{FF2B5EF4-FFF2-40B4-BE49-F238E27FC236}">
                <a16:creationId xmlns:a16="http://schemas.microsoft.com/office/drawing/2014/main" id="{4C06224B-4253-F6A2-EDAE-510148FF2A5E}"/>
              </a:ext>
            </a:extLst>
          </p:cNvPr>
          <p:cNvSpPr txBox="1"/>
          <p:nvPr/>
        </p:nvSpPr>
        <p:spPr>
          <a:xfrm>
            <a:off x="740085" y="1388172"/>
            <a:ext cx="6240571" cy="267894"/>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Nourd Bold"/>
                <a:cs typeface="Nourd Bold"/>
                <a:sym typeface="Nourd Bold"/>
              </a:rPr>
              <a:t>Patients rank based on the no. of appointments for each doctor</a:t>
            </a:r>
          </a:p>
        </p:txBody>
      </p:sp>
    </p:spTree>
    <p:extLst>
      <p:ext uri="{BB962C8B-B14F-4D97-AF65-F5344CB8AC3E}">
        <p14:creationId xmlns:p14="http://schemas.microsoft.com/office/powerpoint/2010/main" val="2676933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- 4</a:t>
            </a:r>
          </a:p>
        </p:txBody>
      </p:sp>
      <p:grpSp>
        <p:nvGrpSpPr>
          <p:cNvPr id="11" name="Group 8">
            <a:extLst>
              <a:ext uri="{FF2B5EF4-FFF2-40B4-BE49-F238E27FC236}">
                <a16:creationId xmlns:a16="http://schemas.microsoft.com/office/drawing/2014/main" id="{0B90D24C-F7AE-7388-C47C-4F0BBF3054CF}"/>
              </a:ext>
            </a:extLst>
          </p:cNvPr>
          <p:cNvGrpSpPr/>
          <p:nvPr/>
        </p:nvGrpSpPr>
        <p:grpSpPr>
          <a:xfrm>
            <a:off x="7694630" y="673516"/>
            <a:ext cx="4166193" cy="5856825"/>
            <a:chOff x="0" y="0"/>
            <a:chExt cx="1114092" cy="1315028"/>
          </a:xfrm>
        </p:grpSpPr>
        <p:sp>
          <p:nvSpPr>
            <p:cNvPr id="12" name="Freeform 9">
              <a:extLst>
                <a:ext uri="{FF2B5EF4-FFF2-40B4-BE49-F238E27FC236}">
                  <a16:creationId xmlns:a16="http://schemas.microsoft.com/office/drawing/2014/main" id="{D7379D06-0C75-29AB-95F5-2FFB6D063CFF}"/>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57216" r="-19947"/>
              </a:stretch>
            </a:blipFill>
          </p:spPr>
        </p:sp>
      </p:grpSp>
      <p:grpSp>
        <p:nvGrpSpPr>
          <p:cNvPr id="31" name="Group 14">
            <a:extLst>
              <a:ext uri="{FF2B5EF4-FFF2-40B4-BE49-F238E27FC236}">
                <a16:creationId xmlns:a16="http://schemas.microsoft.com/office/drawing/2014/main" id="{EC279823-693C-C611-FA2D-7DF62A4BD94E}"/>
              </a:ext>
            </a:extLst>
          </p:cNvPr>
          <p:cNvGrpSpPr/>
          <p:nvPr/>
        </p:nvGrpSpPr>
        <p:grpSpPr>
          <a:xfrm>
            <a:off x="547981" y="3999292"/>
            <a:ext cx="6951305" cy="388127"/>
            <a:chOff x="0" y="0"/>
            <a:chExt cx="1540092" cy="161378"/>
          </a:xfrm>
        </p:grpSpPr>
        <p:sp>
          <p:nvSpPr>
            <p:cNvPr id="32" name="Freeform 15">
              <a:extLst>
                <a:ext uri="{FF2B5EF4-FFF2-40B4-BE49-F238E27FC236}">
                  <a16:creationId xmlns:a16="http://schemas.microsoft.com/office/drawing/2014/main" id="{D054B5B2-07D5-05C0-DCB1-CC7BFA86AD3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33" name="TextBox 16">
              <a:extLst>
                <a:ext uri="{FF2B5EF4-FFF2-40B4-BE49-F238E27FC236}">
                  <a16:creationId xmlns:a16="http://schemas.microsoft.com/office/drawing/2014/main" id="{923549A1-AC9F-3857-A1B3-3087EA5F6FC0}"/>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4" name="TextBox 24">
            <a:extLst>
              <a:ext uri="{FF2B5EF4-FFF2-40B4-BE49-F238E27FC236}">
                <a16:creationId xmlns:a16="http://schemas.microsoft.com/office/drawing/2014/main" id="{68F02AF2-4A1D-2B97-0987-602683E4BA1C}"/>
              </a:ext>
            </a:extLst>
          </p:cNvPr>
          <p:cNvSpPr txBox="1"/>
          <p:nvPr/>
        </p:nvSpPr>
        <p:spPr>
          <a:xfrm>
            <a:off x="587739" y="4538498"/>
            <a:ext cx="6814591" cy="936090"/>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Overall, 1784 Patients have been prescribed with Insulin. Some of the Patients have additional medications along with Insulin.</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ea typeface="Nourd"/>
                <a:cs typeface="Nourd"/>
                <a:sym typeface="Nourd"/>
              </a:rPr>
              <a:t>Only </a:t>
            </a: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252 Patients have been prescribed with only Insulin on any of their diagnoses.</a:t>
            </a:r>
          </a:p>
        </p:txBody>
      </p:sp>
      <p:sp>
        <p:nvSpPr>
          <p:cNvPr id="35" name="TextBox 25">
            <a:extLst>
              <a:ext uri="{FF2B5EF4-FFF2-40B4-BE49-F238E27FC236}">
                <a16:creationId xmlns:a16="http://schemas.microsoft.com/office/drawing/2014/main" id="{B0AFC985-76F5-38D8-5EB1-12E34629C3BA}"/>
              </a:ext>
            </a:extLst>
          </p:cNvPr>
          <p:cNvSpPr txBox="1"/>
          <p:nvPr/>
        </p:nvSpPr>
        <p:spPr>
          <a:xfrm>
            <a:off x="547981" y="3325852"/>
            <a:ext cx="1572365" cy="560410"/>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8</a:t>
            </a:r>
          </a:p>
        </p:txBody>
      </p:sp>
      <p:sp>
        <p:nvSpPr>
          <p:cNvPr id="36" name="TextBox 26">
            <a:extLst>
              <a:ext uri="{FF2B5EF4-FFF2-40B4-BE49-F238E27FC236}">
                <a16:creationId xmlns:a16="http://schemas.microsoft.com/office/drawing/2014/main" id="{5D8D8D4D-F796-600A-DEBE-CDF1C0592521}"/>
              </a:ext>
            </a:extLst>
          </p:cNvPr>
          <p:cNvSpPr txBox="1"/>
          <p:nvPr/>
        </p:nvSpPr>
        <p:spPr>
          <a:xfrm>
            <a:off x="667238" y="4037341"/>
            <a:ext cx="6755961" cy="275332"/>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lang="en-US" sz="1600" b="1" dirty="0">
                <a:solidFill>
                  <a:srgbClr val="FFFFFF"/>
                </a:solidFill>
                <a:latin typeface="Nourd Bold"/>
              </a:rPr>
              <a:t>Find patients who have only been prescribed "Insulin" in any of their diagnoses</a:t>
            </a:r>
            <a:endParaRPr lang="en-US" sz="1600" b="1" dirty="0">
              <a:solidFill>
                <a:srgbClr val="FFFFFF"/>
              </a:solidFill>
              <a:latin typeface="Nourd Bold"/>
              <a:sym typeface="Nourd Bold"/>
            </a:endParaRPr>
          </a:p>
        </p:txBody>
      </p:sp>
      <p:grpSp>
        <p:nvGrpSpPr>
          <p:cNvPr id="37" name="Group 14">
            <a:extLst>
              <a:ext uri="{FF2B5EF4-FFF2-40B4-BE49-F238E27FC236}">
                <a16:creationId xmlns:a16="http://schemas.microsoft.com/office/drawing/2014/main" id="{2A36EFE3-C5CC-1F14-8025-575D10B99EE2}"/>
              </a:ext>
            </a:extLst>
          </p:cNvPr>
          <p:cNvGrpSpPr/>
          <p:nvPr/>
        </p:nvGrpSpPr>
        <p:grpSpPr>
          <a:xfrm>
            <a:off x="547980" y="1581679"/>
            <a:ext cx="5733548" cy="388127"/>
            <a:chOff x="0" y="0"/>
            <a:chExt cx="1540092" cy="161378"/>
          </a:xfrm>
        </p:grpSpPr>
        <p:sp>
          <p:nvSpPr>
            <p:cNvPr id="38" name="Freeform 15">
              <a:extLst>
                <a:ext uri="{FF2B5EF4-FFF2-40B4-BE49-F238E27FC236}">
                  <a16:creationId xmlns:a16="http://schemas.microsoft.com/office/drawing/2014/main" id="{EF710992-EB1A-4677-A6AD-6FA32565628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39" name="TextBox 16">
              <a:extLst>
                <a:ext uri="{FF2B5EF4-FFF2-40B4-BE49-F238E27FC236}">
                  <a16:creationId xmlns:a16="http://schemas.microsoft.com/office/drawing/2014/main" id="{FE793CBB-801B-982F-E4B3-742212753352}"/>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40" name="TextBox 24">
            <a:extLst>
              <a:ext uri="{FF2B5EF4-FFF2-40B4-BE49-F238E27FC236}">
                <a16:creationId xmlns:a16="http://schemas.microsoft.com/office/drawing/2014/main" id="{474F454E-0349-EAA1-F637-1CCF56117206}"/>
              </a:ext>
            </a:extLst>
          </p:cNvPr>
          <p:cNvSpPr txBox="1"/>
          <p:nvPr/>
        </p:nvSpPr>
        <p:spPr>
          <a:xfrm>
            <a:off x="547981" y="2083008"/>
            <a:ext cx="6568435" cy="612925"/>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Patient_1234 is the only patient who has a contact number that ends with “1234”.</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ea typeface="Nourd"/>
                <a:cs typeface="Nourd"/>
                <a:sym typeface="Nourd"/>
              </a:rPr>
              <a:t>The Patient name has been updated in the upper case in the SQL query.</a:t>
            </a:r>
            <a:endParaRPr kumimoji="0" lang="en-US" sz="1400" b="0" i="0" u="none" strike="noStrike" kern="1200" cap="none" spc="0" normalizeH="0" baseline="0" noProof="0" dirty="0">
              <a:ln>
                <a:noFill/>
              </a:ln>
              <a:solidFill>
                <a:srgbClr val="1F2B5B"/>
              </a:solidFill>
              <a:effectLst/>
              <a:uLnTx/>
              <a:uFillTx/>
              <a:latin typeface="Nourd"/>
              <a:ea typeface="Nourd"/>
              <a:cs typeface="Nourd"/>
              <a:sym typeface="Nourd"/>
            </a:endParaRPr>
          </a:p>
        </p:txBody>
      </p:sp>
      <p:sp>
        <p:nvSpPr>
          <p:cNvPr id="41" name="TextBox 25">
            <a:extLst>
              <a:ext uri="{FF2B5EF4-FFF2-40B4-BE49-F238E27FC236}">
                <a16:creationId xmlns:a16="http://schemas.microsoft.com/office/drawing/2014/main" id="{12EE190F-9A4A-2B47-7258-62BCC158FCDA}"/>
              </a:ext>
            </a:extLst>
          </p:cNvPr>
          <p:cNvSpPr txBox="1"/>
          <p:nvPr/>
        </p:nvSpPr>
        <p:spPr>
          <a:xfrm>
            <a:off x="547980" y="908239"/>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7</a:t>
            </a:r>
          </a:p>
        </p:txBody>
      </p:sp>
      <p:sp>
        <p:nvSpPr>
          <p:cNvPr id="42" name="TextBox 26">
            <a:extLst>
              <a:ext uri="{FF2B5EF4-FFF2-40B4-BE49-F238E27FC236}">
                <a16:creationId xmlns:a16="http://schemas.microsoft.com/office/drawing/2014/main" id="{182DC8F2-E306-5925-0ABE-B36F992F2C71}"/>
              </a:ext>
            </a:extLst>
          </p:cNvPr>
          <p:cNvSpPr txBox="1"/>
          <p:nvPr/>
        </p:nvSpPr>
        <p:spPr>
          <a:xfrm>
            <a:off x="703566" y="1608699"/>
            <a:ext cx="5445439" cy="276610"/>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lang="en-US" sz="1600" b="1" dirty="0">
                <a:solidFill>
                  <a:srgbClr val="FFFFFF"/>
                </a:solidFill>
                <a:latin typeface="Nourd Bold"/>
              </a:rPr>
              <a:t>List of patients whose contact numbers end with "1234</a:t>
            </a:r>
            <a:endParaRPr lang="en-US" sz="1600" b="1" dirty="0">
              <a:solidFill>
                <a:srgbClr val="FFFFFF"/>
              </a:solidFill>
              <a:latin typeface="Nourd Bold"/>
              <a:sym typeface="Nourd Bold"/>
            </a:endParaRPr>
          </a:p>
        </p:txBody>
      </p:sp>
    </p:spTree>
    <p:extLst>
      <p:ext uri="{BB962C8B-B14F-4D97-AF65-F5344CB8AC3E}">
        <p14:creationId xmlns:p14="http://schemas.microsoft.com/office/powerpoint/2010/main" val="2351142301"/>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2139</TotalTime>
  <Words>1533</Words>
  <Application>Microsoft Office PowerPoint</Application>
  <PresentationFormat>Widescreen</PresentationFormat>
  <Paragraphs>198</Paragraphs>
  <Slides>16</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Arial</vt:lpstr>
      <vt:lpstr>Calibri</vt:lpstr>
      <vt:lpstr>DM Sans</vt:lpstr>
      <vt:lpstr>DM Sans Bold</vt:lpstr>
      <vt:lpstr>Nourd</vt:lpstr>
      <vt:lpstr>Nourd Bold</vt:lpstr>
      <vt:lpstr>Nourd Heavy</vt:lpstr>
      <vt:lpstr>Open Sans</vt:lpstr>
      <vt:lpstr>Poppins Ultra-Bold</vt:lpstr>
      <vt:lpstr>Wingdings</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b93669b7 Power BI</dc:creator>
  <cp:lastModifiedBy>b93669b7 Power BI</cp:lastModifiedBy>
  <cp:revision>356</cp:revision>
  <dcterms:created xsi:type="dcterms:W3CDTF">2025-02-15T06:20:42Z</dcterms:created>
  <dcterms:modified xsi:type="dcterms:W3CDTF">2025-02-17T12:23:41Z</dcterms:modified>
</cp:coreProperties>
</file>

<file path=docProps/thumbnail.jpeg>
</file>